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6" r:id="rId3"/>
    <p:sldId id="285" r:id="rId4"/>
    <p:sldId id="259" r:id="rId5"/>
    <p:sldId id="260" r:id="rId6"/>
    <p:sldId id="384" r:id="rId7"/>
    <p:sldId id="386" r:id="rId8"/>
    <p:sldId id="385" r:id="rId9"/>
    <p:sldId id="387" r:id="rId10"/>
    <p:sldId id="378" r:id="rId11"/>
    <p:sldId id="273" r:id="rId12"/>
    <p:sldId id="274" r:id="rId13"/>
    <p:sldId id="382" r:id="rId14"/>
    <p:sldId id="275" r:id="rId15"/>
    <p:sldId id="277" r:id="rId16"/>
    <p:sldId id="278" r:id="rId17"/>
    <p:sldId id="279" r:id="rId18"/>
    <p:sldId id="280" r:id="rId19"/>
    <p:sldId id="281" r:id="rId20"/>
    <p:sldId id="389" r:id="rId21"/>
    <p:sldId id="390" r:id="rId22"/>
    <p:sldId id="380" r:id="rId23"/>
    <p:sldId id="284" r:id="rId24"/>
    <p:sldId id="366" r:id="rId25"/>
    <p:sldId id="383" r:id="rId26"/>
    <p:sldId id="367" r:id="rId27"/>
    <p:sldId id="287" r:id="rId28"/>
    <p:sldId id="288" r:id="rId29"/>
    <p:sldId id="293" r:id="rId30"/>
    <p:sldId id="346" r:id="rId31"/>
    <p:sldId id="347" r:id="rId32"/>
    <p:sldId id="368" r:id="rId33"/>
    <p:sldId id="297" r:id="rId34"/>
    <p:sldId id="295" r:id="rId35"/>
    <p:sldId id="296" r:id="rId36"/>
    <p:sldId id="298" r:id="rId37"/>
    <p:sldId id="299" r:id="rId38"/>
    <p:sldId id="300" r:id="rId39"/>
    <p:sldId id="301" r:id="rId40"/>
    <p:sldId id="305" r:id="rId41"/>
    <p:sldId id="303" r:id="rId42"/>
    <p:sldId id="306" r:id="rId43"/>
    <p:sldId id="307" r:id="rId44"/>
    <p:sldId id="314" r:id="rId45"/>
    <p:sldId id="316" r:id="rId46"/>
    <p:sldId id="318" r:id="rId47"/>
    <p:sldId id="323" r:id="rId48"/>
    <p:sldId id="324" r:id="rId49"/>
    <p:sldId id="391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360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5E5BF"/>
    <a:srgbClr val="D48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6429" autoAdjust="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E2248-560B-4AC8-A3EE-72224A82B4D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1021D-94BD-4108-BB9E-22E76FAECE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3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67378-7CAA-43A2-A458-57D785810444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04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1021D-94BD-4108-BB9E-22E76FAECE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6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1021D-94BD-4108-BB9E-22E76FAECE3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8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슬라이드 번호 개체 틀 4"/>
          <p:cNvSpPr txBox="1">
            <a:spLocks/>
          </p:cNvSpPr>
          <p:nvPr userDrawn="1"/>
        </p:nvSpPr>
        <p:spPr>
          <a:xfrm>
            <a:off x="11362795" y="6309321"/>
            <a:ext cx="589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mtClean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BDA11C-90C4-42FC-96F1-BD1D5645D02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92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7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39BD365F-B458-405A-AC8F-A1BDCC322B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42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8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6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1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3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5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21AB9-0742-4751-9C49-5242C631AC5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D365F-B458-405A-AC8F-A1BDCC322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3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45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46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1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12" Type="http://schemas.openxmlformats.org/officeDocument/2006/relationships/image" Target="../media/image370.png"/><Relationship Id="rId2" Type="http://schemas.openxmlformats.org/officeDocument/2006/relationships/image" Target="../media/image290.png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60.png"/><Relationship Id="rId5" Type="http://schemas.openxmlformats.org/officeDocument/2006/relationships/image" Target="../media/image320.png"/><Relationship Id="rId15" Type="http://schemas.openxmlformats.org/officeDocument/2006/relationships/image" Target="../media/image400.png"/><Relationship Id="rId10" Type="http://schemas.openxmlformats.org/officeDocument/2006/relationships/image" Target="../media/image46.png"/><Relationship Id="rId4" Type="http://schemas.openxmlformats.org/officeDocument/2006/relationships/image" Target="../media/image310.png"/><Relationship Id="rId9" Type="http://schemas.openxmlformats.org/officeDocument/2006/relationships/image" Target="../media/image351.png"/><Relationship Id="rId14" Type="http://schemas.openxmlformats.org/officeDocument/2006/relationships/image" Target="../media/image3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895600" y="4825322"/>
            <a:ext cx="6400800" cy="1200278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 : </a:t>
            </a:r>
            <a:r>
              <a:rPr lang="ko-KR" altLang="en-US" dirty="0"/>
              <a:t>서울대학교 통계학과</a:t>
            </a:r>
            <a:endParaRPr lang="en-US" altLang="ko-KR" dirty="0"/>
          </a:p>
          <a:p>
            <a:r>
              <a:rPr lang="ko-KR" altLang="en-US" dirty="0"/>
              <a:t>김용대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614616"/>
            <a:ext cx="12192000" cy="9202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solidFill>
                  <a:schemeClr val="bg1"/>
                </a:solidFill>
              </a:rPr>
              <a:t> Recurrent</a:t>
            </a:r>
            <a:r>
              <a:rPr lang="ko-KR" altLang="en-US" sz="4000" spc="-150" dirty="0">
                <a:solidFill>
                  <a:schemeClr val="bg1"/>
                </a:solidFill>
              </a:rPr>
              <a:t> </a:t>
            </a:r>
            <a:r>
              <a:rPr lang="en-US" altLang="ko-KR" sz="4000" spc="-150" dirty="0">
                <a:solidFill>
                  <a:schemeClr val="bg1"/>
                </a:solidFill>
              </a:rPr>
              <a:t>Neural Network (RNN)</a:t>
            </a:r>
          </a:p>
        </p:txBody>
      </p:sp>
    </p:spTree>
    <p:extLst>
      <p:ext uri="{BB962C8B-B14F-4D97-AF65-F5344CB8AC3E}">
        <p14:creationId xmlns:p14="http://schemas.microsoft.com/office/powerpoint/2010/main" val="1485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00020" y="2357219"/>
            <a:ext cx="669927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altLang="ko-KR" sz="4400" spc="-150" dirty="0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ko-KR" altLang="en-US" sz="4400" spc="-150" dirty="0" err="1">
                <a:solidFill>
                  <a:schemeClr val="bg2">
                    <a:lumMod val="25000"/>
                  </a:schemeClr>
                </a:solidFill>
              </a:rPr>
              <a:t>딥러닝의</a:t>
            </a:r>
            <a:r>
              <a:rPr lang="ko-KR" altLang="en-US" sz="4400" spc="-150" dirty="0">
                <a:solidFill>
                  <a:schemeClr val="bg2">
                    <a:lumMod val="25000"/>
                  </a:schemeClr>
                </a:solidFill>
              </a:rPr>
              <a:t> 실패 및 부활</a:t>
            </a:r>
            <a:endParaRPr lang="en-US" altLang="ko-KR" sz="4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4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8464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2.1. Deep Neural Network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적합의 문제점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(Before 2006)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618064"/>
            <a:ext cx="1057186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Vanishing gradients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Vanishing gradients problem</a:t>
            </a:r>
            <a:r>
              <a:rPr lang="ko-KR" altLang="en-US" spc="-150" dirty="0"/>
              <a:t>으로 인해 </a:t>
            </a:r>
            <a:r>
              <a:rPr lang="en-US" altLang="ko-KR" spc="-150" dirty="0"/>
              <a:t>Deep Neural Network</a:t>
            </a:r>
            <a:r>
              <a:rPr lang="ko-KR" altLang="en-US" spc="-150" dirty="0"/>
              <a:t>에서 </a:t>
            </a:r>
            <a:r>
              <a:rPr lang="ko-KR" altLang="en-US" spc="-150" dirty="0" err="1"/>
              <a:t>역전파</a:t>
            </a:r>
            <a:r>
              <a:rPr lang="ko-KR" altLang="en-US" spc="-150" dirty="0"/>
              <a:t> 알고리즘이 좋지 않은 </a:t>
            </a:r>
            <a:r>
              <a:rPr lang="ko-KR" altLang="en-US" spc="-150" dirty="0" err="1"/>
              <a:t>추정값을</a:t>
            </a:r>
            <a:r>
              <a:rPr lang="ko-KR" altLang="en-US" spc="-150" dirty="0"/>
              <a:t> 제공 </a:t>
            </a:r>
            <a:r>
              <a:rPr lang="en-US" altLang="ko-KR" spc="-150" dirty="0"/>
              <a:t>(local minima).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Deep Neural Network</a:t>
            </a:r>
            <a:r>
              <a:rPr lang="ko-KR" altLang="en-US" spc="-150" dirty="0"/>
              <a:t>가 한 개의 중간층을 갖는 </a:t>
            </a:r>
            <a:r>
              <a:rPr lang="en-US" altLang="ko-KR" spc="-150" dirty="0"/>
              <a:t>Neural Network</a:t>
            </a:r>
            <a:r>
              <a:rPr lang="ko-KR" altLang="en-US" spc="-150" dirty="0"/>
              <a:t>보다 더 나쁜 성능을 나타내는 경우가 생김</a:t>
            </a:r>
            <a:r>
              <a:rPr lang="en-US" altLang="ko-KR" spc="-15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Running 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Deep Neural Network</a:t>
            </a:r>
            <a:r>
              <a:rPr lang="ko-KR" altLang="en-US" spc="-150" dirty="0"/>
              <a:t>은 대개 한 개의 중간층을 갖는 </a:t>
            </a:r>
            <a:r>
              <a:rPr lang="en-US" altLang="ko-KR" spc="-150" dirty="0"/>
              <a:t>Neural Network</a:t>
            </a:r>
            <a:r>
              <a:rPr lang="ko-KR" altLang="en-US" spc="-150" dirty="0"/>
              <a:t>보다 더 많은 수의 </a:t>
            </a:r>
            <a:r>
              <a:rPr lang="ko-KR" altLang="en-US" spc="-150" dirty="0" err="1"/>
              <a:t>모수를</a:t>
            </a:r>
            <a:r>
              <a:rPr lang="ko-KR" altLang="en-US" spc="-150" dirty="0"/>
              <a:t> 필요로 함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더 많은 수의 </a:t>
            </a:r>
            <a:r>
              <a:rPr lang="ko-KR" altLang="en-US" spc="-150" dirty="0" err="1"/>
              <a:t>모수를</a:t>
            </a:r>
            <a:r>
              <a:rPr lang="ko-KR" altLang="en-US" spc="-150" dirty="0"/>
              <a:t> 추정하기 위해 더 많은 시간 소요</a:t>
            </a:r>
            <a:r>
              <a:rPr lang="en-US" altLang="ko-KR" spc="-15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>
              <a:lnSpc>
                <a:spcPct val="150000"/>
              </a:lnSpc>
            </a:pPr>
            <a:r>
              <a:rPr lang="en-US" altLang="ko-KR" spc="-150" dirty="0"/>
              <a:t>→  </a:t>
            </a:r>
            <a:r>
              <a:rPr lang="ko-KR" altLang="en-US" spc="-150" dirty="0"/>
              <a:t>많은 학자들이 </a:t>
            </a:r>
            <a:r>
              <a:rPr lang="en-US" altLang="ko-KR" spc="-150" dirty="0"/>
              <a:t>1990</a:t>
            </a:r>
            <a:r>
              <a:rPr lang="ko-KR" altLang="en-US" spc="-150" dirty="0"/>
              <a:t>년대부터 </a:t>
            </a:r>
            <a:r>
              <a:rPr lang="en-US" altLang="ko-KR" spc="-150" dirty="0"/>
              <a:t>2000</a:t>
            </a:r>
            <a:r>
              <a:rPr lang="ko-KR" altLang="en-US" spc="-150" dirty="0"/>
              <a:t>년대 초까지 </a:t>
            </a:r>
            <a:r>
              <a:rPr lang="en-US" altLang="ko-KR" spc="-150" dirty="0"/>
              <a:t>Deep Neural Network</a:t>
            </a:r>
            <a:r>
              <a:rPr lang="ko-KR" altLang="en-US" spc="-150" dirty="0"/>
              <a:t>에 관심을 보이지 않게 됨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57054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579154"/>
            <a:ext cx="1017302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Pre-training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2006</a:t>
            </a:r>
            <a:r>
              <a:rPr lang="ko-KR" altLang="en-US" spc="-150" dirty="0"/>
              <a:t>년 </a:t>
            </a:r>
            <a:r>
              <a:rPr lang="en-US" altLang="ko-KR" spc="-150" dirty="0" err="1"/>
              <a:t>G.E.Hinton</a:t>
            </a:r>
            <a:r>
              <a:rPr lang="en-US" altLang="ko-KR" spc="-150" dirty="0"/>
              <a:t> </a:t>
            </a:r>
            <a:r>
              <a:rPr lang="ko-KR" altLang="en-US" spc="-150" dirty="0"/>
              <a:t>교수가 처음으로 제안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역전파</a:t>
            </a:r>
            <a:r>
              <a:rPr lang="ko-KR" altLang="en-US" spc="-150" dirty="0"/>
              <a:t> 알고리즘의 문제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결과가 해의 초기값에 의존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좋은 해의 초기값을 찾기 어려움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Hinton</a:t>
            </a:r>
            <a:r>
              <a:rPr lang="ko-KR" altLang="en-US" spc="-150" dirty="0"/>
              <a:t>의 아이디어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입력변수만 사용하여 </a:t>
            </a:r>
            <a:r>
              <a:rPr lang="ko-KR" altLang="en-US" spc="-150" dirty="0" err="1"/>
              <a:t>모수추정</a:t>
            </a:r>
            <a:r>
              <a:rPr lang="ko-KR" altLang="en-US" spc="-150" dirty="0"/>
              <a:t> </a:t>
            </a:r>
            <a:r>
              <a:rPr lang="en-US" altLang="ko-KR" spc="-150" dirty="0"/>
              <a:t>(Pre-training)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추정된 </a:t>
            </a:r>
            <a:r>
              <a:rPr lang="ko-KR" altLang="en-US" spc="-150" dirty="0" err="1"/>
              <a:t>모수를</a:t>
            </a:r>
            <a:r>
              <a:rPr lang="ko-KR" altLang="en-US" spc="-150" dirty="0"/>
              <a:t> 해의 초기값으로 사용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딥러닝이</a:t>
            </a:r>
            <a:r>
              <a:rPr lang="ko-KR" altLang="en-US" spc="-150" dirty="0"/>
              <a:t> 급격하게 발전하게 되는 결정적인 계기가 됨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995" y="1827954"/>
            <a:ext cx="5276850" cy="1390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95" y="3390125"/>
            <a:ext cx="5276850" cy="208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863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ikidocs.net/images/page/3413/gl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2894694"/>
            <a:ext cx="81057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300839"/>
            <a:ext cx="10503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Pre-training with unsupervised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모형의 깊이가 깊기 때문에 </a:t>
            </a:r>
            <a:r>
              <a:rPr lang="ko-KR" altLang="en-US" spc="-150" dirty="0" err="1"/>
              <a:t>역전파</a:t>
            </a:r>
            <a:r>
              <a:rPr lang="ko-KR" altLang="en-US" spc="-150" dirty="0"/>
              <a:t> 알고리즘만을 이용하면 밑의 층을 이루고 있는 </a:t>
            </a:r>
            <a:r>
              <a:rPr lang="ko-KR" altLang="en-US" spc="-150" dirty="0" err="1"/>
              <a:t>모수들이</a:t>
            </a:r>
            <a:r>
              <a:rPr lang="ko-KR" altLang="en-US" spc="-150" dirty="0"/>
              <a:t> 잘 추정되지 않음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일반적으로 각 층마다 </a:t>
            </a:r>
            <a:r>
              <a:rPr lang="en-US" altLang="ko-KR" spc="-150" dirty="0"/>
              <a:t>RBM </a:t>
            </a:r>
            <a:r>
              <a:rPr lang="ko-KR" altLang="en-US" spc="-150" dirty="0"/>
              <a:t>또는 </a:t>
            </a:r>
            <a:r>
              <a:rPr lang="en-US" altLang="ko-KR" spc="-150" dirty="0"/>
              <a:t>SAE</a:t>
            </a:r>
            <a:r>
              <a:rPr lang="ko-KR" altLang="en-US" spc="-150" dirty="0"/>
              <a:t>을 이용하여 </a:t>
            </a:r>
            <a:r>
              <a:rPr lang="ko-KR" altLang="en-US" spc="-150" dirty="0" err="1"/>
              <a:t>모수들을</a:t>
            </a:r>
            <a:r>
              <a:rPr lang="ko-KR" altLang="en-US" spc="-150" dirty="0"/>
              <a:t> 추정한 후 이를 초기값으로 이용하여 </a:t>
            </a:r>
            <a:r>
              <a:rPr lang="ko-KR" altLang="en-US" spc="-150" dirty="0" err="1"/>
              <a:t>역전파</a:t>
            </a:r>
            <a:r>
              <a:rPr lang="ko-KR" altLang="en-US" spc="-150" dirty="0"/>
              <a:t> 알고리즘 이용</a:t>
            </a:r>
            <a:r>
              <a:rPr lang="en-US" altLang="ko-KR" spc="-150" dirty="0"/>
              <a:t>. (</a:t>
            </a:r>
            <a:r>
              <a:rPr lang="en-US" altLang="ko-KR" spc="-150" dirty="0" err="1"/>
              <a:t>G.E.Hinton</a:t>
            </a:r>
            <a:r>
              <a:rPr lang="en-US" altLang="ko-KR" spc="-150" dirty="0"/>
              <a:t> et al., 2006)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6647" y="5896599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Greedy layer-wise training: </a:t>
            </a:r>
            <a:r>
              <a:rPr lang="ko-KR" altLang="en-US" spc="-150" dirty="0"/>
              <a:t>각 층마다 </a:t>
            </a:r>
            <a:r>
              <a:rPr lang="en-US" altLang="ko-KR" spc="-150" dirty="0"/>
              <a:t>RBM </a:t>
            </a:r>
            <a:r>
              <a:rPr lang="ko-KR" altLang="en-US" spc="-150" dirty="0"/>
              <a:t>등을 적용하여 </a:t>
            </a:r>
            <a:r>
              <a:rPr lang="ko-KR" altLang="en-US" spc="-150" dirty="0" err="1"/>
              <a:t>모수들을</a:t>
            </a:r>
            <a:r>
              <a:rPr lang="ko-KR" altLang="en-US" spc="-150" dirty="0"/>
              <a:t> 추정하여 </a:t>
            </a:r>
            <a:br>
              <a:rPr lang="en-US" altLang="ko-KR" spc="-150" dirty="0"/>
            </a:br>
            <a:r>
              <a:rPr lang="ko-KR" altLang="en-US" spc="-150" dirty="0"/>
              <a:t>마지막 네트워크를 훈련시킬 때 초기값으로 사용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90156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83847"/>
            <a:ext cx="1017302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Pre-training</a:t>
            </a:r>
            <a:r>
              <a:rPr lang="ko-KR" altLang="en-US" spc="-150" dirty="0"/>
              <a:t>의 예 </a:t>
            </a:r>
            <a:r>
              <a:rPr lang="en-US" altLang="ko-KR" spc="-150" dirty="0"/>
              <a:t>(</a:t>
            </a:r>
            <a:r>
              <a:rPr lang="en-US" altLang="ko-KR" spc="-150" dirty="0" err="1"/>
              <a:t>D.Erhan</a:t>
            </a:r>
            <a:r>
              <a:rPr lang="en-US" altLang="ko-KR" spc="-150" dirty="0"/>
              <a:t> et al., 2010)</a:t>
            </a:r>
          </a:p>
        </p:txBody>
      </p:sp>
      <p:pic>
        <p:nvPicPr>
          <p:cNvPr id="8" name="Picture 2" descr="e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86" y="2041525"/>
            <a:ext cx="7569228" cy="415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388385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36449"/>
            <a:ext cx="10173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Advance of hardware : GPU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Deep Learning</a:t>
            </a:r>
            <a:r>
              <a:rPr lang="ko-KR" altLang="en-US" spc="-150" dirty="0"/>
              <a:t>에서 필요한 계산들은 대부분 병렬처리 할 수 있음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따라서 </a:t>
            </a:r>
            <a:r>
              <a:rPr lang="en-US" altLang="ko-KR" spc="-150" dirty="0"/>
              <a:t>GPU</a:t>
            </a:r>
            <a:r>
              <a:rPr lang="ko-KR" altLang="en-US" spc="-150" dirty="0"/>
              <a:t>을 이용하여 계산하면 </a:t>
            </a:r>
            <a:r>
              <a:rPr lang="en-US" altLang="ko-KR" spc="-150" dirty="0"/>
              <a:t>CPU</a:t>
            </a:r>
            <a:r>
              <a:rPr lang="ko-KR" altLang="en-US" spc="-150" dirty="0"/>
              <a:t>로 계산할 때보다 훨씬 빠른 계산이 가능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</p:txBody>
      </p:sp>
      <p:grpSp>
        <p:nvGrpSpPr>
          <p:cNvPr id="8" name="그룹 7"/>
          <p:cNvGrpSpPr/>
          <p:nvPr/>
        </p:nvGrpSpPr>
        <p:grpSpPr>
          <a:xfrm>
            <a:off x="2556913" y="2669776"/>
            <a:ext cx="7078173" cy="2371230"/>
            <a:chOff x="467544" y="2233832"/>
            <a:chExt cx="8950381" cy="29903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3322" y="2233832"/>
              <a:ext cx="3804603" cy="299033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492896"/>
              <a:ext cx="3970142" cy="2472205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>
            <a:xfrm>
              <a:off x="4737180" y="3547765"/>
              <a:ext cx="576648" cy="36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1405" y="5556481"/>
            <a:ext cx="1017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하드웨어의 발달로 인해 훨씬 많은 중간층과 </a:t>
            </a:r>
            <a:r>
              <a:rPr lang="ko-KR" altLang="en-US" spc="-150" dirty="0" err="1"/>
              <a:t>모수들을</a:t>
            </a:r>
            <a:r>
              <a:rPr lang="ko-KR" altLang="en-US" spc="-150" dirty="0"/>
              <a:t> 가지는 복잡한 모형을 설계하여 활용할 수 있게 됨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sp>
        <p:nvSpPr>
          <p:cNvPr id="14" name="TextBox 13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5241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36449"/>
            <a:ext cx="10173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고급 최적화 방법론 개발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ko-KR" altLang="en-US" spc="-150" dirty="0"/>
              <a:t>예</a:t>
            </a:r>
            <a:r>
              <a:rPr lang="en-US" altLang="ko-KR" spc="-150" dirty="0"/>
              <a:t>) Hessian-free algorithm (J. Martens, 2010)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목적함수를 </a:t>
            </a:r>
            <a:r>
              <a:rPr lang="en-US" altLang="ko-KR" spc="-150" dirty="0"/>
              <a:t>2</a:t>
            </a:r>
            <a:r>
              <a:rPr lang="ko-KR" altLang="en-US" spc="-150" dirty="0"/>
              <a:t>차 </a:t>
            </a:r>
            <a:r>
              <a:rPr lang="ko-KR" altLang="en-US" spc="-150" dirty="0" err="1"/>
              <a:t>근사시켜</a:t>
            </a:r>
            <a:r>
              <a:rPr lang="ko-KR" altLang="en-US" spc="-150" dirty="0"/>
              <a:t> 계산하는 반복적 알고리즘 방법</a:t>
            </a:r>
            <a:r>
              <a:rPr lang="en-US" altLang="ko-KR" spc="-15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목적함수를 </a:t>
            </a:r>
            <a:r>
              <a:rPr lang="ko-KR" altLang="en-US" spc="-150" dirty="0" err="1"/>
              <a:t>모수에</a:t>
            </a:r>
            <a:r>
              <a:rPr lang="ko-KR" altLang="en-US" spc="-150" dirty="0"/>
              <a:t> 대해 </a:t>
            </a:r>
            <a:r>
              <a:rPr lang="en-US" altLang="ko-KR" spc="-150" dirty="0"/>
              <a:t>2</a:t>
            </a:r>
            <a:r>
              <a:rPr lang="ko-KR" altLang="en-US" spc="-150" dirty="0"/>
              <a:t>번 미분한 행렬 </a:t>
            </a:r>
            <a:r>
              <a:rPr lang="en-US" altLang="ko-KR" spc="-150" dirty="0"/>
              <a:t>(hessian matrix)</a:t>
            </a:r>
            <a:r>
              <a:rPr lang="ko-KR" altLang="en-US" spc="-150" dirty="0"/>
              <a:t>을 직접 계산하기는 어렵기 때문에 계산이 간편하면서 그와 비슷한 행렬을 만드는 방법을 고안</a:t>
            </a:r>
            <a:r>
              <a:rPr lang="en-US" altLang="ko-KR" spc="-15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Pre-training</a:t>
            </a:r>
            <a:r>
              <a:rPr lang="ko-KR" altLang="en-US" spc="-150" dirty="0"/>
              <a:t>이 필요 없고</a:t>
            </a:r>
            <a:r>
              <a:rPr lang="en-US" altLang="ko-KR" spc="-150" dirty="0"/>
              <a:t>, </a:t>
            </a:r>
            <a:r>
              <a:rPr lang="ko-KR" altLang="en-US" spc="-150" dirty="0"/>
              <a:t>기존 방법보다 빠른 시간에 더 좋은 결과를 냄</a:t>
            </a:r>
            <a:r>
              <a:rPr lang="en-US" altLang="ko-KR" spc="-150" dirty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76" y="3952949"/>
            <a:ext cx="5023848" cy="2661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25338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405" y="1236449"/>
                <a:ext cx="1017302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새로운 활성함수의 개발</a:t>
                </a: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ReLU</a:t>
                </a:r>
                <a:r>
                  <a:rPr lang="en-US" altLang="ko-KR" spc="-150" dirty="0"/>
                  <a:t> (Rectified Linear Units)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기존의 활성함수 </a:t>
                </a:r>
                <a:r>
                  <a:rPr lang="en-US" altLang="ko-KR" spc="-150" dirty="0"/>
                  <a:t>(</a:t>
                </a:r>
                <a:r>
                  <a:rPr lang="ko-KR" altLang="en-US" spc="-150" dirty="0"/>
                  <a:t>예</a:t>
                </a:r>
                <a:r>
                  <a:rPr lang="en-US" altLang="ko-KR" spc="-150" dirty="0"/>
                  <a:t>: Sigmoid or </a:t>
                </a:r>
                <a:r>
                  <a:rPr lang="en-US" altLang="ko-KR" spc="-150" dirty="0" err="1"/>
                  <a:t>tanh</a:t>
                </a:r>
                <a:r>
                  <a:rPr lang="en-US" altLang="ko-KR" spc="-150" dirty="0"/>
                  <a:t>)</a:t>
                </a:r>
                <a:r>
                  <a:rPr lang="ko-KR" altLang="en-US" spc="-150" dirty="0"/>
                  <a:t>는 그 특성상 </a:t>
                </a:r>
                <a:r>
                  <a:rPr lang="ko-KR" altLang="en-US" spc="-150" dirty="0" err="1"/>
                  <a:t>모수를</a:t>
                </a:r>
                <a:r>
                  <a:rPr lang="ko-KR" altLang="en-US" spc="-150" dirty="0"/>
                  <a:t> 추정하는데 어려움이 있었음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Piece-wise </a:t>
                </a:r>
                <a:r>
                  <a:rPr lang="ko-KR" altLang="en-US" spc="-150" dirty="0"/>
                  <a:t>선형 함수를 활성함수로 사용함으로써 </a:t>
                </a:r>
                <a:r>
                  <a:rPr lang="en-US" altLang="ko-KR" spc="-150" dirty="0"/>
                  <a:t>vanishing gradient </a:t>
                </a:r>
                <a:r>
                  <a:rPr lang="ko-KR" altLang="en-US" spc="-150" dirty="0"/>
                  <a:t>문제를 해결하고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더 빠르고 좋은 결과 도출이 가능해짐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236449"/>
                <a:ext cx="10173029" cy="2585323"/>
              </a:xfrm>
              <a:prstGeom prst="rect">
                <a:avLst/>
              </a:prstGeom>
              <a:blipFill rotWithShape="0">
                <a:blip r:embed="rId2"/>
                <a:stretch>
                  <a:fillRect l="-420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26" y="3901975"/>
            <a:ext cx="3302293" cy="26209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2240" y="4447856"/>
            <a:ext cx="4484450" cy="152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/>
              <a:t>4-layer convolutional neural network</a:t>
            </a:r>
            <a:r>
              <a:rPr lang="ko-KR" altLang="en-US" sz="1600" spc="-150" dirty="0"/>
              <a:t>에서 </a:t>
            </a:r>
            <a:endParaRPr lang="en-US" altLang="ko-KR" sz="1600" spc="-150" dirty="0"/>
          </a:p>
          <a:p>
            <a:pPr>
              <a:lnSpc>
                <a:spcPct val="150000"/>
              </a:lnSpc>
            </a:pPr>
            <a:r>
              <a:rPr lang="en-US" altLang="ko-KR" sz="1600" spc="-150" dirty="0" err="1"/>
              <a:t>tanh</a:t>
            </a:r>
            <a:r>
              <a:rPr lang="ko-KR" altLang="en-US" sz="1600" spc="-150" dirty="0"/>
              <a:t>함수를 사용할 때와 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점선</a:t>
            </a:r>
            <a:r>
              <a:rPr lang="en-US" altLang="ko-KR" sz="1600" spc="-15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 err="1"/>
              <a:t>ReLU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함수를 사용했을 때 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실선</a:t>
            </a:r>
            <a:r>
              <a:rPr lang="en-US" altLang="ko-KR" sz="1600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/>
              <a:t>25% </a:t>
            </a:r>
            <a:r>
              <a:rPr lang="ko-KR" altLang="en-US" sz="1600" spc="-150" dirty="0"/>
              <a:t>오차율에 도달하는 시간 비교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8" name="TextBox 7"/>
          <p:cNvSpPr txBox="1"/>
          <p:nvPr/>
        </p:nvSpPr>
        <p:spPr>
          <a:xfrm>
            <a:off x="741405" y="387178"/>
            <a:ext cx="535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147409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583574"/>
            <a:ext cx="1017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새로운 활성함수의 개발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기존의 활성함수와 새로운 활성함수 형태비교</a:t>
            </a:r>
            <a:endParaRPr lang="en-US" altLang="ko-KR" spc="-150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5600" y="3101939"/>
            <a:ext cx="7200800" cy="2138115"/>
            <a:chOff x="827584" y="3101821"/>
            <a:chExt cx="7713835" cy="24076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3101821"/>
              <a:ext cx="7713835" cy="188505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55732" y="5093543"/>
              <a:ext cx="2191265" cy="41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Sigmoid function</a:t>
              </a:r>
              <a:endParaRPr lang="ko-KR" altLang="en-US" b="1" spc="-1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97200" y="5093543"/>
              <a:ext cx="2191265" cy="41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 err="1"/>
                <a:t>ReLU</a:t>
              </a:r>
              <a:r>
                <a:rPr lang="en-US" altLang="ko-KR" b="1" spc="-150" dirty="0"/>
                <a:t> function</a:t>
              </a:r>
              <a:endParaRPr lang="ko-KR" altLang="en-US" b="1" spc="-1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316601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403" y="1066681"/>
                <a:ext cx="10357855" cy="3370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Regularization method </a:t>
                </a:r>
                <a:r>
                  <a:rPr lang="ko-KR" altLang="en-US" spc="-150" dirty="0"/>
                  <a:t>개발</a:t>
                </a: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Drop-out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기존의 </a:t>
                </a:r>
                <a:r>
                  <a:rPr lang="en-US" altLang="ko-KR" spc="-150" dirty="0"/>
                  <a:t>fully connected neural network</a:t>
                </a:r>
                <a:r>
                  <a:rPr lang="ko-KR" altLang="en-US" spc="-150" dirty="0"/>
                  <a:t>을 학습할 때에 같은 층의 </a:t>
                </a:r>
                <a:r>
                  <a:rPr lang="ko-KR" altLang="en-US" spc="-150" dirty="0" err="1"/>
                  <a:t>노드들끼리</a:t>
                </a:r>
                <a:r>
                  <a:rPr lang="ko-KR" altLang="en-US" spc="-150" dirty="0"/>
                  <a:t> 높은 상관관계를 가지는 경향이 생김</a:t>
                </a:r>
                <a:r>
                  <a:rPr lang="en-US" altLang="ko-KR" spc="-15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pc="-150" dirty="0"/>
                  <a:t>     → </a:t>
                </a:r>
                <a:r>
                  <a:rPr lang="ko-KR" altLang="en-US" spc="-150" dirty="0" err="1"/>
                  <a:t>입력값이</a:t>
                </a:r>
                <a:r>
                  <a:rPr lang="ko-KR" altLang="en-US" spc="-150" dirty="0"/>
                  <a:t> 조금만 바뀌어도 큰 변화가 생겨 좋지 않은 결과가 생길 수 있음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 err="1"/>
                  <a:t>노드들끼리의</a:t>
                </a:r>
                <a:r>
                  <a:rPr lang="ko-KR" altLang="en-US" spc="-150" dirty="0"/>
                  <a:t> 상관관계를 줄이고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독립적인 역할을 하도록 하기 위해 매번 </a:t>
                </a:r>
                <a:r>
                  <a:rPr lang="ko-KR" altLang="en-US" spc="-150" dirty="0" err="1"/>
                  <a:t>역전파를</a:t>
                </a:r>
                <a:r>
                  <a:rPr lang="ko-KR" altLang="en-US" spc="-150" dirty="0"/>
                  <a:t> 할 때마다 의도적으로 </a:t>
                </a:r>
                <a:r>
                  <a:rPr lang="ko-KR" altLang="en-US" spc="-150" dirty="0" err="1"/>
                  <a:t>노드의</a:t>
                </a:r>
                <a:r>
                  <a:rPr lang="ko-KR" altLang="en-US" spc="-150" dirty="0"/>
                  <a:t> 절반을 끄고 </a:t>
                </a:r>
                <a:r>
                  <a:rPr lang="en-US" altLang="ko-KR" spc="-150" dirty="0"/>
                  <a:t>(drop out) </a:t>
                </a:r>
                <a:r>
                  <a:rPr lang="ko-KR" altLang="en-US" spc="-150" dirty="0"/>
                  <a:t>학습한다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최종적인 결과를 낼 때에는 각 층의 결과값에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ko-KR" altLang="en-US" spc="-150" dirty="0"/>
                  <a:t>을 곱한다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3" y="1066681"/>
                <a:ext cx="10357855" cy="3370666"/>
              </a:xfrm>
              <a:prstGeom prst="rect">
                <a:avLst/>
              </a:prstGeom>
              <a:blipFill rotWithShape="0">
                <a:blip r:embed="rId2"/>
                <a:stretch>
                  <a:fillRect l="-412" b="-1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67" y="4437347"/>
            <a:ext cx="4362525" cy="232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231315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2022" y="1309816"/>
            <a:ext cx="46842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</a:rPr>
              <a:t>Deep Learning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성공사례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</a:rPr>
              <a:t>딥러닝의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 실패와 부활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여러 가지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</a:rPr>
              <a:t>아키텍쳐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</a:rPr>
              <a:t>Convolutional Neural Network (CNN)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</a:rPr>
              <a:t>Recurrent Neural Network (RNN)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</a:rPr>
              <a:t>RNN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</a:rPr>
              <a:t>응용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5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2156879"/>
            <a:ext cx="1076641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Batch normalization (</a:t>
            </a:r>
            <a:r>
              <a:rPr lang="pl-PL" altLang="ko-KR" spc="-150" dirty="0"/>
              <a:t>Ioffe, S., &amp; Szegedy, C. </a:t>
            </a:r>
            <a:r>
              <a:rPr lang="en-US" altLang="ko-KR" spc="-150" dirty="0"/>
              <a:t>, </a:t>
            </a:r>
            <a:r>
              <a:rPr lang="pl-PL" altLang="ko-KR" spc="-150" dirty="0"/>
              <a:t>2015)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Gradient Vanishing/ Gradient Exploding </a:t>
            </a:r>
            <a:r>
              <a:rPr lang="ko-KR" altLang="en-US" spc="-150" dirty="0"/>
              <a:t>문제를 해결하기 위한 아이디어 중 하나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Training </a:t>
            </a:r>
            <a:r>
              <a:rPr lang="ko-KR" altLang="en-US" spc="-150" dirty="0"/>
              <a:t>하는 과정에서 불안정화가 일어나는 이유를 </a:t>
            </a:r>
            <a:r>
              <a:rPr lang="en-US" altLang="ko-KR" spc="-150" dirty="0"/>
              <a:t>‘Internal Covariance Shift’ </a:t>
            </a:r>
            <a:r>
              <a:rPr lang="ko-KR" altLang="en-US" spc="-150" dirty="0"/>
              <a:t>라고 주장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en-US" altLang="ko-KR" spc="-150" dirty="0"/>
              <a:t>     ‘Internal Covariance Shift’ : Network</a:t>
            </a:r>
            <a:r>
              <a:rPr lang="ko-KR" altLang="en-US" spc="-150" dirty="0"/>
              <a:t>의 각 층이나 활성함수마다 </a:t>
            </a:r>
            <a:r>
              <a:rPr lang="ko-KR" altLang="en-US" spc="-150" dirty="0" err="1"/>
              <a:t>입력값의</a:t>
            </a:r>
            <a:r>
              <a:rPr lang="ko-KR" altLang="en-US" spc="-150" dirty="0"/>
              <a:t> 분포가 달라지는 현상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ko-KR" altLang="ko-KR" spc="-150" dirty="0"/>
              <a:t>→</a:t>
            </a:r>
            <a:r>
              <a:rPr lang="en-US" altLang="ko-KR" spc="-150" dirty="0"/>
              <a:t> </a:t>
            </a:r>
            <a:r>
              <a:rPr lang="ko-KR" altLang="en-US" spc="-150" dirty="0"/>
              <a:t>이러한 현상을 막기 위해 각 층의 </a:t>
            </a:r>
            <a:r>
              <a:rPr lang="ko-KR" altLang="en-US" spc="-150" dirty="0" err="1"/>
              <a:t>입력값에</a:t>
            </a:r>
            <a:r>
              <a:rPr lang="ko-KR" altLang="en-US" spc="-150" dirty="0"/>
              <a:t> 추가적인 </a:t>
            </a:r>
            <a:r>
              <a:rPr lang="ko-KR" altLang="en-US" spc="-150" dirty="0" err="1"/>
              <a:t>아핀</a:t>
            </a:r>
            <a:r>
              <a:rPr lang="ko-KR" altLang="en-US" spc="-150" dirty="0"/>
              <a:t> 변환 </a:t>
            </a:r>
            <a:r>
              <a:rPr lang="en-US" altLang="ko-KR" spc="-150" dirty="0"/>
              <a:t>(Affine transformation)</a:t>
            </a:r>
            <a:r>
              <a:rPr lang="ko-KR" altLang="en-US" spc="-150" dirty="0"/>
              <a:t>을 이용하여 평균과 표준편차를 특정한 수로 고정</a:t>
            </a:r>
            <a:r>
              <a:rPr lang="en-US" altLang="ko-KR" spc="-15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pc="-150" dirty="0"/>
          </a:p>
        </p:txBody>
      </p:sp>
      <p:sp>
        <p:nvSpPr>
          <p:cNvPr id="5" name="TextBox 4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391081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05270"/>
            <a:ext cx="10766416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Batch normalization (</a:t>
            </a:r>
            <a:r>
              <a:rPr lang="pl-PL" altLang="ko-KR" spc="-150" dirty="0"/>
              <a:t>Ioffe, S., &amp; Szegedy, C. </a:t>
            </a:r>
            <a:r>
              <a:rPr lang="en-US" altLang="ko-KR" spc="-150" dirty="0"/>
              <a:t>, </a:t>
            </a:r>
            <a:r>
              <a:rPr lang="pl-PL" altLang="ko-KR" spc="-150" dirty="0"/>
              <a:t>2015)</a:t>
            </a:r>
            <a:endParaRPr lang="en-US" altLang="ko-KR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228" y="1955421"/>
            <a:ext cx="4799593" cy="394441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09332" y="1947183"/>
            <a:ext cx="6024056" cy="3944414"/>
            <a:chOff x="609332" y="1947183"/>
            <a:chExt cx="6024056" cy="39444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332" y="1947183"/>
              <a:ext cx="6024056" cy="337617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80338" y="5522265"/>
              <a:ext cx="3482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/>
                <a:t>Batch normalization</a:t>
              </a:r>
              <a:r>
                <a:rPr lang="ko-KR" altLang="en-US" spc="-150" dirty="0"/>
                <a:t>의 간단한 구조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41405" y="387178"/>
            <a:ext cx="516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2.2. Deep Neural Network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부활</a:t>
            </a:r>
          </a:p>
        </p:txBody>
      </p:sp>
    </p:spTree>
    <p:extLst>
      <p:ext uri="{BB962C8B-B14F-4D97-AF65-F5344CB8AC3E}">
        <p14:creationId xmlns:p14="http://schemas.microsoft.com/office/powerpoint/2010/main" val="108245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00020" y="2357219"/>
            <a:ext cx="778931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altLang="ko-KR" sz="4400" spc="-150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sz="4400" spc="-150" dirty="0">
                <a:solidFill>
                  <a:schemeClr val="bg2">
                    <a:lumMod val="25000"/>
                  </a:schemeClr>
                </a:solidFill>
              </a:rPr>
              <a:t>여러 가지 </a:t>
            </a:r>
            <a:r>
              <a:rPr lang="ko-KR" altLang="en-US" sz="44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ko-KR" altLang="en-US" sz="44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4400" spc="-150" dirty="0" err="1">
                <a:solidFill>
                  <a:schemeClr val="bg2">
                    <a:lumMod val="25000"/>
                  </a:schemeClr>
                </a:solidFill>
              </a:rPr>
              <a:t>아키텍쳐</a:t>
            </a:r>
            <a:endParaRPr lang="en-US" altLang="ko-KR" sz="4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31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Convolutional Neural Networks, CNN (Y. </a:t>
            </a:r>
            <a:r>
              <a:rPr lang="en-US" altLang="ko-KR" spc="-150" dirty="0" err="1"/>
              <a:t>LeCun</a:t>
            </a:r>
            <a:r>
              <a:rPr lang="en-US" altLang="ko-KR" spc="-150" dirty="0"/>
              <a:t>, 1998)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동물의 시각 인지 과정을 모방한 모형으로 이미지 분류 문제에 특히 높은 성능을 나타냄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Convolutional layer, pooling layer, convolutional layer, pooling layer,…, fully-connected layer, output layer</a:t>
            </a:r>
            <a:r>
              <a:rPr lang="ko-KR" altLang="en-US" spc="-150" dirty="0"/>
              <a:t>의 순서로 네트워크가 이루어짐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일반적으로 </a:t>
            </a:r>
            <a:r>
              <a:rPr lang="ko-KR" altLang="en-US" spc="-150" dirty="0" err="1"/>
              <a:t>역전파</a:t>
            </a:r>
            <a:r>
              <a:rPr lang="ko-KR" altLang="en-US" spc="-150" dirty="0"/>
              <a:t> 알고리즘을 이용하여 </a:t>
            </a:r>
            <a:r>
              <a:rPr lang="ko-KR" altLang="en-US" spc="-150" dirty="0" err="1"/>
              <a:t>모수</a:t>
            </a:r>
            <a:r>
              <a:rPr lang="ko-KR" altLang="en-US" spc="-150" dirty="0"/>
              <a:t> 추정</a:t>
            </a:r>
            <a:r>
              <a:rPr lang="en-US" altLang="ko-KR" spc="-15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54" y="3653337"/>
            <a:ext cx="8009310" cy="26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Convolution</a:t>
            </a:r>
            <a:endParaRPr lang="en-US" altLang="ko-KR" spc="-15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227148"/>
              </p:ext>
            </p:extLst>
          </p:nvPr>
        </p:nvGraphicFramePr>
        <p:xfrm>
          <a:off x="2516695" y="2285999"/>
          <a:ext cx="2540970" cy="254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71558" y="493675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Image</a:t>
            </a:r>
            <a:endParaRPr lang="ko-KR" altLang="en-US" spc="-150" dirty="0"/>
          </a:p>
        </p:txBody>
      </p:sp>
      <p:sp>
        <p:nvSpPr>
          <p:cNvPr id="9" name="TextBox 8"/>
          <p:cNvSpPr txBox="1"/>
          <p:nvPr/>
        </p:nvSpPr>
        <p:spPr>
          <a:xfrm>
            <a:off x="6002284" y="483577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Filter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7894584" y="4835770"/>
            <a:ext cx="127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Convolved</a:t>
            </a:r>
          </a:p>
          <a:p>
            <a:r>
              <a:rPr lang="en-US" altLang="ko-KR" spc="-150" dirty="0"/>
              <a:t>Feature</a:t>
            </a:r>
            <a:endParaRPr lang="ko-KR" altLang="en-US" spc="-150" dirty="0"/>
          </a:p>
        </p:txBody>
      </p:sp>
      <p:sp>
        <p:nvSpPr>
          <p:cNvPr id="7" name="오른쪽 화살표 6"/>
          <p:cNvSpPr/>
          <p:nvPr/>
        </p:nvSpPr>
        <p:spPr>
          <a:xfrm>
            <a:off x="7200449" y="3413942"/>
            <a:ext cx="527620" cy="2852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84062"/>
              </p:ext>
            </p:extLst>
          </p:nvPr>
        </p:nvGraphicFramePr>
        <p:xfrm>
          <a:off x="5528211" y="2794221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749964"/>
              </p:ext>
            </p:extLst>
          </p:nvPr>
        </p:nvGraphicFramePr>
        <p:xfrm>
          <a:off x="7875726" y="2794221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692049"/>
              </p:ext>
            </p:extLst>
          </p:nvPr>
        </p:nvGraphicFramePr>
        <p:xfrm>
          <a:off x="2678195" y="2555458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0817"/>
              </p:ext>
            </p:extLst>
          </p:nvPr>
        </p:nvGraphicFramePr>
        <p:xfrm>
          <a:off x="7875726" y="2794221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21581"/>
              </p:ext>
            </p:extLst>
          </p:nvPr>
        </p:nvGraphicFramePr>
        <p:xfrm>
          <a:off x="7875725" y="2794221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13662"/>
              </p:ext>
            </p:extLst>
          </p:nvPr>
        </p:nvGraphicFramePr>
        <p:xfrm>
          <a:off x="7875724" y="2794221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68255"/>
              </p:ext>
            </p:extLst>
          </p:nvPr>
        </p:nvGraphicFramePr>
        <p:xfrm>
          <a:off x="2678195" y="3060196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34858"/>
              </p:ext>
            </p:extLst>
          </p:nvPr>
        </p:nvGraphicFramePr>
        <p:xfrm>
          <a:off x="7875724" y="2794220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247109"/>
              </p:ext>
            </p:extLst>
          </p:nvPr>
        </p:nvGraphicFramePr>
        <p:xfrm>
          <a:off x="7875722" y="2794220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21255"/>
              </p:ext>
            </p:extLst>
          </p:nvPr>
        </p:nvGraphicFramePr>
        <p:xfrm>
          <a:off x="7875722" y="2794219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775178"/>
              </p:ext>
            </p:extLst>
          </p:nvPr>
        </p:nvGraphicFramePr>
        <p:xfrm>
          <a:off x="2678195" y="3556553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x0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spc="300" dirty="0">
                          <a:solidFill>
                            <a:srgbClr val="C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x1</a:t>
                      </a:r>
                      <a:endParaRPr lang="ko-KR" altLang="en-US" sz="1050" b="1" spc="300" dirty="0">
                        <a:solidFill>
                          <a:srgbClr val="C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4400"/>
              </p:ext>
            </p:extLst>
          </p:nvPr>
        </p:nvGraphicFramePr>
        <p:xfrm>
          <a:off x="7875722" y="2794218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81394"/>
              </p:ext>
            </p:extLst>
          </p:nvPr>
        </p:nvGraphicFramePr>
        <p:xfrm>
          <a:off x="7875718" y="2794218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43509"/>
              </p:ext>
            </p:extLst>
          </p:nvPr>
        </p:nvGraphicFramePr>
        <p:xfrm>
          <a:off x="7875718" y="2794218"/>
          <a:ext cx="1524582" cy="152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40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04128 0.0006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0.00069 L 0.08464 0.0006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4128 0.0006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0.00069 L 0.08464 0.0006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04128 0.00069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0.00069 L 0.08464 0.00069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Convolution: dimension reduction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3256326" y="2216971"/>
            <a:ext cx="5679348" cy="4176835"/>
            <a:chOff x="2214693" y="1722020"/>
            <a:chExt cx="5679348" cy="4176835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6929306" y="3733100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929306" y="4362275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524150" y="3749877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5524150" y="4379052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55" idx="6"/>
              <a:endCxn id="65" idx="2"/>
            </p:cNvCxnSpPr>
            <p:nvPr/>
          </p:nvCxnSpPr>
          <p:spPr>
            <a:xfrm>
              <a:off x="5524151" y="3087149"/>
              <a:ext cx="935373" cy="6459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endCxn id="66" idx="2"/>
            </p:cNvCxnSpPr>
            <p:nvPr/>
          </p:nvCxnSpPr>
          <p:spPr>
            <a:xfrm flipV="1">
              <a:off x="5511564" y="4379053"/>
              <a:ext cx="947959" cy="701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118994" y="3087149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4106408" y="3733100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4118994" y="4387439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endCxn id="58" idx="2"/>
            </p:cNvCxnSpPr>
            <p:nvPr/>
          </p:nvCxnSpPr>
          <p:spPr>
            <a:xfrm flipV="1">
              <a:off x="4106408" y="5058561"/>
              <a:ext cx="935373" cy="83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671891" y="3733100"/>
              <a:ext cx="964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671891" y="3733100"/>
              <a:ext cx="964735" cy="6459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8" idx="6"/>
              <a:endCxn id="12" idx="2"/>
            </p:cNvCxnSpPr>
            <p:nvPr/>
          </p:nvCxnSpPr>
          <p:spPr>
            <a:xfrm flipV="1">
              <a:off x="2684477" y="3087149"/>
              <a:ext cx="964735" cy="6459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9" idx="6"/>
              <a:endCxn id="13" idx="2"/>
            </p:cNvCxnSpPr>
            <p:nvPr/>
          </p:nvCxnSpPr>
          <p:spPr>
            <a:xfrm flipV="1">
              <a:off x="2684476" y="3733101"/>
              <a:ext cx="964736" cy="645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endCxn id="14" idx="2"/>
            </p:cNvCxnSpPr>
            <p:nvPr/>
          </p:nvCxnSpPr>
          <p:spPr>
            <a:xfrm flipV="1">
              <a:off x="2671890" y="4379053"/>
              <a:ext cx="977321" cy="645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684476" y="4387439"/>
              <a:ext cx="9647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>
              <a:stCxn id="2" idx="6"/>
              <a:endCxn id="12" idx="2"/>
            </p:cNvCxnSpPr>
            <p:nvPr/>
          </p:nvCxnSpPr>
          <p:spPr>
            <a:xfrm>
              <a:off x="2684477" y="2441197"/>
              <a:ext cx="964735" cy="645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7" idx="6"/>
              <a:endCxn id="12" idx="2"/>
            </p:cNvCxnSpPr>
            <p:nvPr/>
          </p:nvCxnSpPr>
          <p:spPr>
            <a:xfrm>
              <a:off x="2684477" y="3087149"/>
              <a:ext cx="9647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7" idx="6"/>
              <a:endCxn id="13" idx="2"/>
            </p:cNvCxnSpPr>
            <p:nvPr/>
          </p:nvCxnSpPr>
          <p:spPr>
            <a:xfrm>
              <a:off x="2684477" y="3087149"/>
              <a:ext cx="964735" cy="645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2688666" y="5020810"/>
              <a:ext cx="977321" cy="645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endCxn id="41" idx="2"/>
            </p:cNvCxnSpPr>
            <p:nvPr/>
          </p:nvCxnSpPr>
          <p:spPr>
            <a:xfrm>
              <a:off x="2701252" y="5029196"/>
              <a:ext cx="935373" cy="29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9" idx="6"/>
              <a:endCxn id="41" idx="2"/>
            </p:cNvCxnSpPr>
            <p:nvPr/>
          </p:nvCxnSpPr>
          <p:spPr>
            <a:xfrm>
              <a:off x="2684476" y="4379053"/>
              <a:ext cx="952149" cy="679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/>
            <p:cNvSpPr/>
            <p:nvPr/>
          </p:nvSpPr>
          <p:spPr>
            <a:xfrm>
              <a:off x="2214694" y="2214694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214694" y="2860646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214694" y="3506598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214693" y="4152550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214693" y="4798502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649212" y="2860646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649212" y="3506598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649211" y="4152550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214693" y="5445850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3636625" y="4832058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054368" y="2860646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054368" y="3506598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5054367" y="4152550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041781" y="4832058"/>
              <a:ext cx="469783" cy="4530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6459524" y="3506598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6459523" y="4152550"/>
              <a:ext cx="469783" cy="45300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90726" y="172579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06427" y="1730407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/>
                <a:t>Convolution</a:t>
              </a:r>
              <a:endParaRPr lang="ko-KR" altLang="en-US" spc="-15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01066" y="1722020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/>
                <a:t>activation</a:t>
              </a:r>
              <a:endParaRPr lang="ko-KR" altLang="en-US" spc="-15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096000" y="172202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/>
                <a:t>Pooling</a:t>
              </a:r>
              <a:endParaRPr lang="ko-KR" alt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41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Max pooling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04" y="2244436"/>
            <a:ext cx="6882937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1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ResNet</a:t>
            </a:r>
            <a:r>
              <a:rPr lang="en-US" altLang="ko-KR" spc="-150" dirty="0"/>
              <a:t> (He, </a:t>
            </a:r>
            <a:r>
              <a:rPr lang="en-US" altLang="ko-KR" spc="-150" dirty="0" err="1"/>
              <a:t>Kaiming</a:t>
            </a:r>
            <a:r>
              <a:rPr lang="en-US" altLang="ko-KR" spc="-150" dirty="0"/>
              <a:t>, et al., 2016)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Advanced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latin typeface="+mn-ea"/>
              </a:rPr>
              <a:t>ILSVRC(ImageNet Large-Scale Visual Recognition Challenge)-2015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256x256 </a:t>
            </a:r>
            <a:r>
              <a:rPr lang="ko-KR" altLang="en-US" spc="-150" dirty="0"/>
              <a:t>크기의 그림에 있는 대상을 맞추는 작업 </a:t>
            </a:r>
            <a:r>
              <a:rPr lang="en-US" altLang="ko-KR" spc="-150" dirty="0"/>
              <a:t>(</a:t>
            </a:r>
            <a:r>
              <a:rPr lang="ko-KR" altLang="en-US" spc="-150" dirty="0"/>
              <a:t>총 </a:t>
            </a:r>
            <a:r>
              <a:rPr lang="en-US" altLang="ko-KR" spc="-150" dirty="0"/>
              <a:t>1000</a:t>
            </a:r>
            <a:r>
              <a:rPr lang="ko-KR" altLang="en-US" spc="-150" dirty="0"/>
              <a:t>가지의 </a:t>
            </a:r>
            <a:r>
              <a:rPr lang="en-US" altLang="ko-KR" spc="-150" dirty="0"/>
              <a:t>class)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Training set: </a:t>
            </a:r>
            <a:r>
              <a:rPr lang="ko-KR" altLang="en-US" spc="-150" dirty="0"/>
              <a:t>약 </a:t>
            </a:r>
            <a:r>
              <a:rPr lang="en-US" altLang="ko-KR" spc="-150" dirty="0"/>
              <a:t>128</a:t>
            </a:r>
            <a:r>
              <a:rPr lang="ko-KR" altLang="en-US" spc="-150" dirty="0"/>
              <a:t>만개</a:t>
            </a:r>
            <a:r>
              <a:rPr lang="en-US" altLang="ko-KR" spc="-150" dirty="0"/>
              <a:t>, Validation set: </a:t>
            </a:r>
            <a:r>
              <a:rPr lang="ko-KR" altLang="en-US" spc="-150" dirty="0"/>
              <a:t>약 </a:t>
            </a:r>
            <a:r>
              <a:rPr lang="en-US" altLang="ko-KR" spc="-150" dirty="0"/>
              <a:t>5</a:t>
            </a:r>
            <a:r>
              <a:rPr lang="ko-KR" altLang="en-US" spc="-150" dirty="0"/>
              <a:t>만개</a:t>
            </a:r>
            <a:r>
              <a:rPr lang="en-US" altLang="ko-KR" spc="-150" dirty="0"/>
              <a:t>, Test set: </a:t>
            </a:r>
            <a:r>
              <a:rPr lang="ko-KR" altLang="en-US" spc="-150" dirty="0"/>
              <a:t>약 </a:t>
            </a:r>
            <a:r>
              <a:rPr lang="en-US" altLang="ko-KR" spc="-150" dirty="0"/>
              <a:t>10</a:t>
            </a:r>
            <a:r>
              <a:rPr lang="ko-KR" altLang="en-US" spc="-150" dirty="0"/>
              <a:t>만개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그림</a:t>
            </a:r>
            <a:r>
              <a:rPr lang="en-US" altLang="ko-KR" spc="-150" dirty="0"/>
              <a:t>2</a:t>
            </a:r>
            <a:r>
              <a:rPr lang="ko-KR" altLang="en-US" spc="-150" dirty="0"/>
              <a:t>처럼 </a:t>
            </a:r>
            <a:r>
              <a:rPr lang="en-US" altLang="ko-KR" spc="-150" dirty="0"/>
              <a:t>identity </a:t>
            </a:r>
            <a:r>
              <a:rPr lang="ko-KR" altLang="en-US" spc="-150" dirty="0"/>
              <a:t>연결을 추가하여 상층에 중간층의 값을 계산하기 위해 </a:t>
            </a:r>
            <a:br>
              <a:rPr lang="en-US" altLang="ko-KR" spc="-150" dirty="0"/>
            </a:br>
            <a:r>
              <a:rPr lang="ko-KR" altLang="en-US" spc="-150" dirty="0"/>
              <a:t>바로 아래층뿐만 아니라</a:t>
            </a:r>
            <a:r>
              <a:rPr lang="en-US" altLang="ko-KR" spc="-150" dirty="0"/>
              <a:t>, </a:t>
            </a:r>
            <a:r>
              <a:rPr lang="ko-KR" altLang="en-US" spc="-150" dirty="0"/>
              <a:t>조금 더 아래층의 </a:t>
            </a:r>
            <a:r>
              <a:rPr lang="ko-KR" altLang="en-US" spc="-150" dirty="0" err="1"/>
              <a:t>노드도</a:t>
            </a:r>
            <a:r>
              <a:rPr lang="ko-KR" altLang="en-US" spc="-150" dirty="0"/>
              <a:t> 함께 사용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 총 </a:t>
            </a:r>
            <a:r>
              <a:rPr lang="en-US" altLang="ko-KR" spc="-150" dirty="0"/>
              <a:t>152</a:t>
            </a:r>
            <a:r>
              <a:rPr lang="ko-KR" altLang="en-US" spc="-150" dirty="0"/>
              <a:t>개의 중간층들을 사용</a:t>
            </a:r>
            <a:r>
              <a:rPr lang="en-US" altLang="ko-KR" spc="-150" dirty="0"/>
              <a:t>. Drop-out </a:t>
            </a:r>
            <a:r>
              <a:rPr lang="ko-KR" altLang="en-US" spc="-150" dirty="0"/>
              <a:t>사용하지 않음</a:t>
            </a:r>
            <a:r>
              <a:rPr lang="en-US" altLang="ko-KR" spc="-15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89" y="4551980"/>
            <a:ext cx="4222173" cy="22138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1559" r="23954" b="981"/>
          <a:stretch/>
        </p:blipFill>
        <p:spPr>
          <a:xfrm>
            <a:off x="8850386" y="1129756"/>
            <a:ext cx="1963024" cy="56361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57568" y="513002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Plain</a:t>
            </a:r>
          </a:p>
          <a:p>
            <a:r>
              <a:rPr lang="en-US" altLang="ko-KR" spc="-150" dirty="0"/>
              <a:t>net</a:t>
            </a:r>
            <a:endParaRPr lang="ko-KR" altLang="en-US" spc="-150" dirty="0"/>
          </a:p>
        </p:txBody>
      </p:sp>
      <p:sp>
        <p:nvSpPr>
          <p:cNvPr id="13" name="TextBox 12"/>
          <p:cNvSpPr txBox="1"/>
          <p:nvPr/>
        </p:nvSpPr>
        <p:spPr>
          <a:xfrm>
            <a:off x="10813410" y="5130025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/>
              <a:t>ResNet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232108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154924"/>
            <a:ext cx="105037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ResNet</a:t>
            </a:r>
            <a:r>
              <a:rPr lang="en-US" altLang="ko-KR" spc="-150" dirty="0"/>
              <a:t> (He, </a:t>
            </a:r>
            <a:r>
              <a:rPr lang="en-US" altLang="ko-KR" spc="-150" dirty="0" err="1"/>
              <a:t>Kaiming</a:t>
            </a:r>
            <a:r>
              <a:rPr lang="en-US" altLang="ko-KR" spc="-150" dirty="0"/>
              <a:t>, et al., 2016)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405" y="387178"/>
            <a:ext cx="7271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3.1.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분류를 위한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Deep Learning Models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2664" y="2347675"/>
            <a:ext cx="5654180" cy="3094719"/>
            <a:chOff x="5673119" y="3740247"/>
            <a:chExt cx="5654180" cy="30947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6056" t="5811"/>
            <a:stretch/>
          </p:blipFill>
          <p:spPr>
            <a:xfrm>
              <a:off x="5673119" y="3740247"/>
              <a:ext cx="5654180" cy="309471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673119" y="3740247"/>
              <a:ext cx="1862356" cy="166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10" y="2398843"/>
            <a:ext cx="5871064" cy="299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8433" y="5528345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Result on COCO Segmentation 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14022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405" y="387178"/>
            <a:ext cx="911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1404" y="1352144"/>
                <a:ext cx="10046569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RNN</a:t>
                </a:r>
                <a:r>
                  <a:rPr lang="ko-KR" altLang="en-US" spc="-150" dirty="0"/>
                  <a:t>이란</a:t>
                </a:r>
                <a:r>
                  <a:rPr lang="en-US" altLang="ko-KR" spc="-150" dirty="0"/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순차적으로 들어오는 정보를 처리하는 </a:t>
                </a:r>
                <a:r>
                  <a:rPr lang="en-US" altLang="ko-KR" spc="-150" dirty="0"/>
                  <a:t>Neural Network.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예를 들어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문장에서 다음에 나올 단어를 추측하고 싶은 경우 이전에 나온 단어의 정보가 필요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동일한 </a:t>
                </a:r>
                <a:r>
                  <a:rPr lang="en-US" altLang="ko-KR" spc="-150" dirty="0"/>
                  <a:t>task</a:t>
                </a:r>
                <a:r>
                  <a:rPr lang="ko-KR" altLang="en-US" spc="-150" dirty="0"/>
                  <a:t>를 </a:t>
                </a:r>
                <a:r>
                  <a:rPr lang="ko-KR" altLang="en-US" spc="-150" dirty="0" err="1"/>
                  <a:t>입력값</a:t>
                </a:r>
                <a:r>
                  <a:rPr lang="ko-KR" altLang="en-US" spc="-150" dirty="0"/>
                  <a:t> 시퀀스 </a:t>
                </a:r>
                <a:r>
                  <a:rPr lang="en-US" altLang="ko-KR" spc="-15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pc="-150" dirty="0"/>
                  <a:t>)</a:t>
                </a:r>
                <a:r>
                  <a:rPr lang="ko-KR" altLang="en-US" spc="-150" dirty="0"/>
                  <a:t>의 모든 요소마다 적용하고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출력결과 </a:t>
                </a:r>
                <a:r>
                  <a:rPr lang="en-US" altLang="ko-KR" spc="-15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pc="-150" dirty="0"/>
                  <a:t>)</a:t>
                </a:r>
                <a:r>
                  <a:rPr lang="ko-KR" altLang="en-US" spc="-150" dirty="0"/>
                  <a:t>에서는 이전 시간의 계산결과 </a:t>
                </a:r>
                <a:r>
                  <a:rPr lang="en-US" altLang="ko-KR" spc="-15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pc="-150" dirty="0"/>
                  <a:t>)</a:t>
                </a:r>
                <a:r>
                  <a:rPr lang="ko-KR" altLang="en-US" spc="-150" dirty="0"/>
                  <a:t>에 영향을 받는다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4" y="1352144"/>
                <a:ext cx="10046569" cy="2169825"/>
              </a:xfrm>
              <a:prstGeom prst="rect">
                <a:avLst/>
              </a:prstGeom>
              <a:blipFill rotWithShape="0">
                <a:blip r:embed="rId2"/>
                <a:stretch>
                  <a:fillRect l="-425" b="-14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3697067"/>
            <a:ext cx="6648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00020" y="2357219"/>
            <a:ext cx="7059946" cy="145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250000"/>
              </a:lnSpc>
              <a:buAutoNum type="arabicPeriod"/>
            </a:pPr>
            <a:r>
              <a:rPr lang="en-US" altLang="ko-KR" sz="4400" spc="-150" dirty="0">
                <a:solidFill>
                  <a:schemeClr val="bg2">
                    <a:lumMod val="25000"/>
                  </a:schemeClr>
                </a:solidFill>
              </a:rPr>
              <a:t>Deep Learning </a:t>
            </a:r>
            <a:r>
              <a:rPr lang="ko-KR" altLang="en-US" sz="4400" spc="-150" dirty="0">
                <a:solidFill>
                  <a:schemeClr val="bg2">
                    <a:lumMod val="25000"/>
                  </a:schemeClr>
                </a:solidFill>
              </a:rPr>
              <a:t>성공사례</a:t>
            </a:r>
            <a:endParaRPr lang="en-US" altLang="ko-KR" sz="4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77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1405" y="1239679"/>
                <a:ext cx="10046569" cy="154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Why RNNs?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Non-linear Auto-Regressive with </a:t>
                </a:r>
                <a:r>
                  <a:rPr lang="en-US" altLang="ko-KR" spc="-150" dirty="0" err="1"/>
                  <a:t>eXogeneous</a:t>
                </a:r>
                <a:r>
                  <a:rPr lang="en-US" altLang="ko-KR" spc="-150" dirty="0"/>
                  <a:t> inputs (NARX) model 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b="0" spc="-15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pc="-15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ko-KR" spc="-150" dirty="0"/>
                  <a:t>, </a:t>
                </a:r>
                <a:r>
                  <a:rPr lang="ko-KR" altLang="en-US" spc="-150" dirty="0"/>
                  <a:t>여기서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pc="-150" dirty="0"/>
                  <a:t>은 비선형 함수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239679"/>
                <a:ext cx="10046569" cy="1545167"/>
              </a:xfrm>
              <a:prstGeom prst="rect">
                <a:avLst/>
              </a:prstGeom>
              <a:blipFill rotWithShape="0">
                <a:blip r:embed="rId2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57" r="3748"/>
          <a:stretch/>
        </p:blipFill>
        <p:spPr>
          <a:xfrm>
            <a:off x="8081319" y="2784846"/>
            <a:ext cx="3871784" cy="3039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6" y="3167758"/>
                <a:ext cx="7018638" cy="2618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시계열 자료의 예측에 주로 사용되는 모형으로 </a:t>
                </a:r>
                <a:r>
                  <a:rPr lang="en-US" altLang="ko-KR" spc="-150" dirty="0"/>
                  <a:t>“Delay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pc="-150" dirty="0"/>
                  <a:t>)”</a:t>
                </a:r>
                <a:r>
                  <a:rPr lang="ko-KR" altLang="en-US" spc="-150" dirty="0"/>
                  <a:t>을 통해 현재시점에서 얼마나 먼 과거까지 </a:t>
                </a:r>
                <a:r>
                  <a:rPr lang="ko-KR" altLang="en-US" spc="-150" dirty="0" err="1"/>
                  <a:t>입력값으로</a:t>
                </a:r>
                <a:r>
                  <a:rPr lang="ko-KR" altLang="en-US" spc="-150" dirty="0"/>
                  <a:t> 넣을지 결정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고정된 크기의 </a:t>
                </a:r>
                <a:r>
                  <a:rPr lang="en-US" altLang="ko-KR" spc="-150" dirty="0"/>
                  <a:t>Delay</a:t>
                </a:r>
                <a:r>
                  <a:rPr lang="ko-KR" altLang="en-US" spc="-150" dirty="0"/>
                  <a:t>을 고려하기 때문에 만약 그 전 시점의 정보가 </a:t>
                </a:r>
                <a:br>
                  <a:rPr lang="en-US" altLang="ko-KR" spc="-150" dirty="0"/>
                </a:br>
                <a:r>
                  <a:rPr lang="ko-KR" altLang="en-US" spc="-150" dirty="0"/>
                  <a:t>필요한 경우 좋지 않은 결과를 나타냄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 </a:t>
                </a:r>
                <a:r>
                  <a:rPr lang="ko-KR" altLang="en-US" spc="-150" dirty="0"/>
                  <a:t>일반적으로 </a:t>
                </a:r>
                <a:r>
                  <a:rPr lang="en-US" altLang="ko-KR" spc="-150" dirty="0"/>
                  <a:t>AR</a:t>
                </a:r>
                <a:r>
                  <a:rPr lang="ko-KR" altLang="en-US" spc="-150" dirty="0"/>
                  <a:t>기반 모형은 </a:t>
                </a:r>
                <a:r>
                  <a:rPr lang="en-US" altLang="ko-KR" spc="-150" dirty="0"/>
                  <a:t>dependency</a:t>
                </a:r>
                <a:r>
                  <a:rPr lang="ko-KR" altLang="en-US" spc="-150" dirty="0"/>
                  <a:t>가 지수적으로 감소하여 </a:t>
                </a:r>
                <a:r>
                  <a:rPr lang="en-US" altLang="ko-KR" spc="-150" dirty="0">
                    <a:solidFill>
                      <a:schemeClr val="bg2">
                        <a:lumMod val="50000"/>
                      </a:schemeClr>
                    </a:solidFill>
                  </a:rPr>
                  <a:t>Long-range dependencies</a:t>
                </a:r>
                <a:r>
                  <a:rPr lang="ko-KR" altLang="en-US" spc="-150" dirty="0"/>
                  <a:t>의 자료에서 사용할 수 없음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6" y="3167758"/>
                <a:ext cx="7018638" cy="2618217"/>
              </a:xfrm>
              <a:prstGeom prst="rect">
                <a:avLst/>
              </a:prstGeom>
              <a:blipFill rotWithShape="0">
                <a:blip r:embed="rId4"/>
                <a:stretch>
                  <a:fillRect r="-87" b="-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1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4082" y="1532645"/>
                <a:ext cx="7628237" cy="4033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Why RNNs?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Hidden Markov models (HMMs)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은닉 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의 조건부 확률 분포는 오직 은닉 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0" i="0" spc="-15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pc="-150" dirty="0"/>
                  <a:t>존</a:t>
                </a:r>
                <a:r>
                  <a:rPr lang="en-US" altLang="ko-KR" spc="-15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pc="-150" dirty="0"/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pc="-150" dirty="0"/>
                  <a:t> : </a:t>
                </a:r>
                <a:r>
                  <a:rPr lang="ko-KR" altLang="en-US" spc="-150" dirty="0"/>
                  <a:t>가능한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pc="-150" dirty="0"/>
                  <a:t>의 상태 수</a:t>
                </a:r>
                <a:r>
                  <a:rPr lang="en-US" altLang="ko-KR" spc="-150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pc="-150" dirty="0"/>
                  <a:t> : </a:t>
                </a:r>
                <a:r>
                  <a:rPr lang="ko-KR" altLang="en-US" spc="-150" dirty="0"/>
                  <a:t>가능한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pc="-150" dirty="0"/>
                  <a:t>의 상태 수</a:t>
                </a:r>
                <a:r>
                  <a:rPr lang="en-US" altLang="ko-KR" spc="-150" dirty="0"/>
                  <a:t> </a:t>
                </a:r>
                <a:r>
                  <a:rPr lang="ko-KR" altLang="en-US" spc="-150" dirty="0"/>
                  <a:t>라고 가정하면</a:t>
                </a:r>
                <a:r>
                  <a:rPr lang="en-US" altLang="ko-KR" spc="-150" dirty="0"/>
                  <a:t>,</a:t>
                </a:r>
                <a:br>
                  <a:rPr lang="en-US" altLang="ko-KR" spc="-150" dirty="0"/>
                </a:br>
                <a:r>
                  <a:rPr lang="ko-KR" altLang="en-US" spc="-150" dirty="0"/>
                  <a:t>평균에 영향을 주는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spc="-150" dirty="0"/>
                  <a:t>개의 </a:t>
                </a:r>
                <a:r>
                  <a:rPr lang="ko-KR" altLang="en-US" spc="-150" dirty="0" err="1"/>
                  <a:t>모수와</a:t>
                </a:r>
                <a:r>
                  <a:rPr lang="ko-KR" altLang="en-US" spc="-150" dirty="0"/>
                  <a:t> </a:t>
                </a:r>
                <a:r>
                  <a:rPr lang="ko-KR" altLang="en-US" spc="-150" dirty="0" err="1"/>
                  <a:t>공분산</a:t>
                </a:r>
                <a:r>
                  <a:rPr lang="ko-KR" altLang="en-US" spc="-150" dirty="0"/>
                  <a:t> 행렬에 영향을 주는 </a:t>
                </a:r>
                <a:br>
                  <a:rPr lang="en-US" altLang="ko-KR" spc="-15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pc="-150" dirty="0"/>
                  <a:t>개의 </a:t>
                </a:r>
                <a:r>
                  <a:rPr lang="ko-KR" altLang="en-US" spc="-150" dirty="0" err="1"/>
                  <a:t>모수가</a:t>
                </a:r>
                <a:r>
                  <a:rPr lang="ko-KR" altLang="en-US" spc="-150" dirty="0"/>
                  <a:t> 존재하므로 전체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ko-KR" altLang="en-US" spc="-150" dirty="0"/>
                  <a:t>의 </a:t>
                </a:r>
                <a:r>
                  <a:rPr lang="ko-KR" altLang="en-US" spc="-150" dirty="0" err="1"/>
                  <a:t>출력모수가</a:t>
                </a:r>
                <a:r>
                  <a:rPr lang="ko-KR" altLang="en-US" spc="-150" dirty="0"/>
                  <a:t> 존재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Long-range dependencies</a:t>
                </a:r>
                <a:r>
                  <a:rPr lang="ko-KR" altLang="en-US" spc="-150" dirty="0"/>
                  <a:t>의 자료에서는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spc="-150" dirty="0"/>
                  <a:t>의 값이 너무</a:t>
                </a:r>
                <a:br>
                  <a:rPr lang="en-US" altLang="ko-KR" spc="-150" dirty="0"/>
                </a:br>
                <a:r>
                  <a:rPr lang="ko-KR" altLang="en-US" spc="-150" dirty="0"/>
                  <a:t>커지게 되므로 </a:t>
                </a:r>
                <a:r>
                  <a:rPr lang="ko-KR" altLang="en-US" spc="-150" dirty="0" err="1">
                    <a:solidFill>
                      <a:schemeClr val="bg2">
                        <a:lumMod val="50000"/>
                      </a:schemeClr>
                    </a:solidFill>
                  </a:rPr>
                  <a:t>계산량의</a:t>
                </a:r>
                <a:r>
                  <a:rPr lang="ko-KR" altLang="en-US" spc="-150" dirty="0">
                    <a:solidFill>
                      <a:schemeClr val="bg2">
                        <a:lumMod val="50000"/>
                      </a:schemeClr>
                    </a:solidFill>
                  </a:rPr>
                  <a:t> 측면에서 비실용적이다</a:t>
                </a:r>
                <a:r>
                  <a:rPr lang="en-US" altLang="ko-KR" spc="-15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2" y="1532645"/>
                <a:ext cx="7628237" cy="4033027"/>
              </a:xfrm>
              <a:prstGeom prst="rect">
                <a:avLst/>
              </a:prstGeom>
              <a:blipFill rotWithShape="0"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7743567" y="2962630"/>
            <a:ext cx="4346747" cy="2050609"/>
            <a:chOff x="7636476" y="3254816"/>
            <a:chExt cx="4555524" cy="20506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3896"/>
            <a:stretch/>
          </p:blipFill>
          <p:spPr>
            <a:xfrm>
              <a:off x="7823814" y="3254816"/>
              <a:ext cx="4285806" cy="15860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액자 4"/>
            <p:cNvSpPr/>
            <p:nvPr/>
          </p:nvSpPr>
          <p:spPr>
            <a:xfrm>
              <a:off x="7636476" y="4020065"/>
              <a:ext cx="4555524" cy="1285360"/>
            </a:xfrm>
            <a:prstGeom prst="frame">
              <a:avLst/>
            </a:prstGeom>
            <a:solidFill>
              <a:schemeClr val="bg2">
                <a:lumMod val="9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24950" y="4840858"/>
              <a:ext cx="14045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/>
                <a:t>Markov chain</a:t>
              </a:r>
              <a:endParaRPr lang="ko-KR" altLang="en-US" sz="1600" spc="-1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1405" y="5778488"/>
            <a:ext cx="959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pc="-150" dirty="0"/>
              <a:t>RNN</a:t>
            </a:r>
            <a:r>
              <a:rPr lang="ko-KR" altLang="en-US" spc="-150" dirty="0"/>
              <a:t>의 경우 </a:t>
            </a:r>
            <a:r>
              <a:rPr lang="en-US" altLang="ko-KR" spc="-150" dirty="0"/>
              <a:t>HMMs</a:t>
            </a:r>
            <a:r>
              <a:rPr lang="ko-KR" altLang="en-US" spc="-150" dirty="0"/>
              <a:t>의 계산 문제를 피하고 </a:t>
            </a:r>
            <a:r>
              <a:rPr lang="en-US" altLang="ko-KR" spc="-150" dirty="0"/>
              <a:t>long-range </a:t>
            </a:r>
            <a:r>
              <a:rPr lang="en-US" altLang="ko-KR" spc="-150" dirty="0" err="1"/>
              <a:t>dependecies</a:t>
            </a:r>
            <a:r>
              <a:rPr lang="ko-KR" altLang="en-US" spc="-150" dirty="0"/>
              <a:t>을 포착하는 모형을 만들 수 있음</a:t>
            </a:r>
            <a:r>
              <a:rPr lang="en-US" altLang="ko-KR" spc="-150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0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1405" y="2471759"/>
            <a:ext cx="10670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Example of Long range dependency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Question: “Marry went to the room, and Jane went to the room too. Jane said ‘hi’ to (      ).”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Answer: ‘Marry’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The answer is the first word while the question locates at the 17</a:t>
            </a:r>
            <a:r>
              <a:rPr lang="en-US" altLang="ko-KR" spc="-150" baseline="30000" dirty="0"/>
              <a:t>th</a:t>
            </a:r>
            <a:r>
              <a:rPr lang="en-US" altLang="ko-KR" spc="-150" dirty="0"/>
              <a:t> position.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75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3697067"/>
            <a:ext cx="664845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5" y="1066681"/>
                <a:ext cx="10046569" cy="2647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RNN </a:t>
                </a:r>
                <a:r>
                  <a:rPr lang="ko-KR" altLang="en-US" spc="-150" dirty="0"/>
                  <a:t>표기</a:t>
                </a: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pc="-150" dirty="0"/>
                  <a:t> : </a:t>
                </a:r>
                <a:r>
                  <a:rPr lang="ko-KR" altLang="en-US" spc="-150" dirty="0"/>
                  <a:t>시간 스텝 </a:t>
                </a:r>
                <a:r>
                  <a:rPr lang="en-US" altLang="ko-KR" spc="-150" dirty="0"/>
                  <a:t>(time step)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pc="-150" dirty="0"/>
                  <a:t>서의 입력값</a:t>
                </a: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pc="-150" dirty="0"/>
                  <a:t> : </a:t>
                </a:r>
                <a:r>
                  <a:rPr lang="ko-KR" altLang="en-US" spc="-150" dirty="0"/>
                  <a:t>시간 스텝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pc="-150" dirty="0"/>
                  <a:t>서의 중간층 </a:t>
                </a:r>
                <a:r>
                  <a:rPr lang="en-US" altLang="ko-KR" spc="-150" dirty="0"/>
                  <a:t>(Hidden state). </a:t>
                </a:r>
                <a:r>
                  <a:rPr lang="ko-KR" altLang="en-US" spc="-150" dirty="0"/>
                  <a:t>네트워크의 메모리 부분으로 이전 시간의 </a:t>
                </a:r>
                <a:r>
                  <a:rPr lang="ko-KR" altLang="en-US" spc="-150" dirty="0" err="1"/>
                  <a:t>은닉층</a:t>
                </a:r>
                <a:r>
                  <a:rPr lang="ko-KR" altLang="en-US" spc="-150" dirty="0"/>
                  <a:t> 값과 현재 시간의 </a:t>
                </a:r>
                <a:r>
                  <a:rPr lang="ko-KR" altLang="en-US" spc="-150" dirty="0" err="1"/>
                  <a:t>입력값에</a:t>
                </a:r>
                <a:r>
                  <a:rPr lang="ko-KR" altLang="en-US" spc="-150" dirty="0"/>
                  <a:t> 의해 계산 </a:t>
                </a:r>
                <a:r>
                  <a:rPr lang="en-US" altLang="ko-KR" spc="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ko-KR" b="0" i="0" spc="-15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spc="-15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pc="-150" dirty="0"/>
                  <a:t>     </a:t>
                </a:r>
                <a:r>
                  <a:rPr lang="ko-KR" altLang="en-US" spc="-150" dirty="0"/>
                  <a:t>여기서 비선형 함수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보통 </a:t>
                </a:r>
                <a:r>
                  <a:rPr lang="en-US" altLang="ko-KR" spc="-150" dirty="0" err="1"/>
                  <a:t>tanh</a:t>
                </a:r>
                <a:r>
                  <a:rPr lang="en-US" altLang="ko-KR" spc="-150" dirty="0"/>
                  <a:t> </a:t>
                </a:r>
                <a:r>
                  <a:rPr lang="ko-KR" altLang="en-US" spc="-150" dirty="0"/>
                  <a:t>또는 </a:t>
                </a:r>
                <a:r>
                  <a:rPr lang="en-US" altLang="ko-KR" spc="-150" dirty="0" err="1"/>
                  <a:t>ReLU</a:t>
                </a:r>
                <a:r>
                  <a:rPr lang="ko-KR" altLang="en-US" spc="-150" dirty="0"/>
                  <a:t>가 사용되고</a:t>
                </a:r>
                <a:r>
                  <a:rPr lang="en-US" altLang="ko-KR" spc="-1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pc="-150" dirty="0"/>
                  <a:t>로 초기화시킨다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pc="-150" dirty="0"/>
                  <a:t>: </a:t>
                </a:r>
                <a:r>
                  <a:rPr lang="ko-KR" altLang="en-US" spc="-150" dirty="0"/>
                  <a:t>시간 스텝 </a:t>
                </a:r>
                <a14:m>
                  <m:oMath xmlns:m="http://schemas.openxmlformats.org/officeDocument/2006/math"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pc="-150" dirty="0"/>
                  <a:t>에서의 </a:t>
                </a:r>
                <a:r>
                  <a:rPr lang="ko-KR" altLang="en-US" spc="-150" dirty="0" err="1"/>
                  <a:t>출력값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/>
                  <a:t>보통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사용한다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066681"/>
                <a:ext cx="10046569" cy="2647841"/>
              </a:xfrm>
              <a:prstGeom prst="rect">
                <a:avLst/>
              </a:prstGeom>
              <a:blipFill rotWithShape="0">
                <a:blip r:embed="rId3"/>
                <a:stretch>
                  <a:fillRect l="-425" b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4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1405" y="1572520"/>
                <a:ext cx="10630228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RNN </a:t>
                </a:r>
                <a:r>
                  <a:rPr lang="ko-KR" altLang="en-US" spc="-150" dirty="0"/>
                  <a:t>특징</a:t>
                </a:r>
                <a:endParaRPr lang="en-US" altLang="ko-KR" spc="-150" dirty="0"/>
              </a:p>
              <a:p>
                <a:pPr>
                  <a:lnSpc>
                    <a:spcPct val="150000"/>
                  </a:lnSpc>
                </a:pP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각 층마다 </a:t>
                </a:r>
                <a:r>
                  <a:rPr lang="ko-KR" altLang="en-US" spc="-150" dirty="0" err="1"/>
                  <a:t>모수의</a:t>
                </a:r>
                <a:r>
                  <a:rPr lang="ko-KR" altLang="en-US" spc="-150" dirty="0"/>
                  <a:t> 값들이 일반적 </a:t>
                </a:r>
                <a:r>
                  <a:rPr lang="en-US" altLang="ko-KR" spc="-150" dirty="0"/>
                  <a:t>Deep Neural Network</a:t>
                </a:r>
                <a:r>
                  <a:rPr lang="ko-KR" altLang="en-US" spc="-150" dirty="0"/>
                  <a:t>와는 달리 모든 시간 스텝에 대해 </a:t>
                </a:r>
                <a:r>
                  <a:rPr lang="ko-KR" altLang="en-US" spc="-150" dirty="0" err="1"/>
                  <a:t>모수를</a:t>
                </a:r>
                <a:r>
                  <a:rPr lang="ko-KR" altLang="en-US" spc="-150" dirty="0"/>
                  <a:t> 전부 공유하고 있다</a:t>
                </a:r>
                <a:r>
                  <a:rPr lang="en-US" altLang="ko-KR" spc="-150" dirty="0"/>
                  <a:t> (</a:t>
                </a:r>
                <a:r>
                  <a:rPr lang="ko-KR" altLang="en-US" spc="-150" dirty="0"/>
                  <a:t>앞의 그림의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pc="-150" dirty="0"/>
                  <a:t>). </a:t>
                </a:r>
                <a:r>
                  <a:rPr lang="ko-KR" altLang="en-US" spc="-150" dirty="0"/>
                  <a:t>이와 같은 구조를 사용함으로써 학습해야 하는 </a:t>
                </a:r>
                <a:r>
                  <a:rPr lang="ko-KR" altLang="en-US" spc="-150" dirty="0" err="1"/>
                  <a:t>모수의</a:t>
                </a:r>
                <a:r>
                  <a:rPr lang="ko-KR" altLang="en-US" spc="-150" dirty="0"/>
                  <a:t> 수를 줄여준다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해당 시점 이전의 정보를 모두 다 저장하는 중간층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네트워크 메모리라고 생각할 수 있다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/>
                  <a:t>하지만 실제 구현에서는 너무 먼 과거에 일어난 일들을 잘 기억하지 못한다</a:t>
                </a:r>
                <a:r>
                  <a:rPr lang="en-US" altLang="ko-KR" spc="-150" dirty="0"/>
                  <a:t>.(vanishing gradients problem)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RNN</a:t>
                </a:r>
                <a:r>
                  <a:rPr lang="ko-KR" altLang="en-US" spc="-150" dirty="0"/>
                  <a:t>을 </a:t>
                </a:r>
                <a:r>
                  <a:rPr lang="en-US" altLang="ko-KR" spc="-150" dirty="0"/>
                  <a:t>training</a:t>
                </a:r>
                <a:r>
                  <a:rPr lang="ko-KR" altLang="en-US" spc="-150" dirty="0"/>
                  <a:t>시키기 위해 시간에 따라 펼쳐진 구조에서 </a:t>
                </a:r>
                <a:r>
                  <a:rPr lang="ko-KR" altLang="en-US" spc="-150" dirty="0" err="1"/>
                  <a:t>역전파</a:t>
                </a:r>
                <a:r>
                  <a:rPr lang="ko-KR" altLang="en-US" spc="-150" dirty="0"/>
                  <a:t> 방법을 이용하여 훈련시킨다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/>
                  <a:t>이와 같은 방법을 </a:t>
                </a:r>
                <a:r>
                  <a:rPr lang="en-US" altLang="ko-KR" spc="-150" dirty="0"/>
                  <a:t>backpropagation through time (BPTT)</a:t>
                </a:r>
                <a:r>
                  <a:rPr lang="ko-KR" altLang="en-US" spc="-150" dirty="0"/>
                  <a:t>이라 한다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pc="-1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572520"/>
                <a:ext cx="10630228" cy="4662815"/>
              </a:xfrm>
              <a:prstGeom prst="rect">
                <a:avLst/>
              </a:prstGeom>
              <a:blipFill rotWithShape="0"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54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1405" y="1300146"/>
                <a:ext cx="10630228" cy="461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Vanishing or exploding gradients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Simple RNN</a:t>
                </a:r>
                <a:r>
                  <a:rPr lang="ko-KR" altLang="en-US" spc="-150" dirty="0"/>
                  <a:t>을 수식으로 나타내면 다음과 같다</a:t>
                </a:r>
                <a:r>
                  <a:rPr lang="en-US" altLang="ko-KR" spc="-15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pc="-15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pc="-15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i="1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이 때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손실함수라 하면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 err="1"/>
                  <a:t>모수</a:t>
                </a:r>
                <a:r>
                  <a:rPr lang="ko-KR" altLang="en-US" spc="-15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대한 </a:t>
                </a:r>
                <a:r>
                  <a:rPr lang="en-US" altLang="ko-KR" spc="-150" dirty="0"/>
                  <a:t>gradient</a:t>
                </a:r>
                <a:r>
                  <a:rPr lang="ko-KR" altLang="en-US" spc="-150" dirty="0"/>
                  <a:t>는 다음과 같이 구할 수 있다</a:t>
                </a:r>
                <a:r>
                  <a:rPr lang="en-US" altLang="ko-KR" spc="-15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pc="-15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i="1" spc="-15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pc="-15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b="0" i="1" spc="-15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 spc="-15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 spc="-15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 spc="-15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 spc="-15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i="1" spc="-15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pc="-15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1" spc="-15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spc="-15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pc="-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 spc="-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 spc="-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pc="-15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pc="-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pc="-15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 spc="-15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b="0" i="1" spc="-15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pc="-1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300146"/>
                <a:ext cx="10630228" cy="4612738"/>
              </a:xfrm>
              <a:prstGeom prst="rect">
                <a:avLst/>
              </a:prstGeom>
              <a:blipFill rotWithShape="0"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34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1405" y="1300146"/>
                <a:ext cx="9706101" cy="509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Vanishing or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exploding gradients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pc="-150" dirty="0"/>
                  <a:t>앞의 식에서 </a:t>
                </a:r>
                <a14:m>
                  <m:oMath xmlns:m="http://schemas.openxmlformats.org/officeDocument/2006/math">
                    <m:r>
                      <a:rPr lang="ko-KR" altLang="en-US" i="1" spc="-15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pc="-150" dirty="0"/>
                  <a:t>을 행렬 </a:t>
                </a:r>
                <a:r>
                  <a:rPr lang="en-US" altLang="ko-KR" spc="-150" dirty="0"/>
                  <a:t>norm</a:t>
                </a:r>
                <a:r>
                  <a:rPr lang="ko-KR" altLang="en-US" spc="-150" dirty="0"/>
                  <a:t>의 상한 </a:t>
                </a:r>
                <a:r>
                  <a:rPr lang="en-US" altLang="ko-KR" spc="-150" dirty="0"/>
                  <a:t>(upper bound)</a:t>
                </a:r>
                <a:r>
                  <a:rPr lang="ko-KR" altLang="en-US" spc="-150" dirty="0"/>
                  <a:t>이라고 가정하면</a:t>
                </a:r>
                <a:r>
                  <a:rPr lang="en-US" altLang="ko-KR" spc="-15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pc="-15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pc="-15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 spc="-15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ko-K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 spc="-15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pc="-15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 spc="-15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b="0" i="1" spc="-15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1" spc="-15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 spc="-15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altLang="ko-KR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b="0" i="1" spc="-15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ko-KR" spc="-15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spc="-150" dirty="0"/>
                  <a:t>임을 유도할 수 있다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따라서 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ko-KR" altLang="en-US" spc="-150" dirty="0"/>
                  <a:t>이고</a:t>
                </a:r>
                <a:r>
                  <a:rPr lang="en-US" altLang="ko-KR" spc="-150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0" spc="-15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b="0" i="0" spc="-150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b="0" i="0" spc="-150" dirty="0">
                    <a:latin typeface="Cambria Math" panose="02040503050406030204" pitchFamily="18" charset="0"/>
                  </a:rPr>
                  <a:t>크면  클수록  </a:t>
                </a:r>
                <a:r>
                  <a:rPr lang="en-US" altLang="ko-KR" spc="-15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pc="-15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ko-KR" altLang="en-US" b="0" i="1" spc="-15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ko-KR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ko-KR" altLang="en-US" spc="-150" dirty="0"/>
                  <a:t>이 되고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이는 해당시점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pc="-150" dirty="0"/>
                  <a:t>서 먼 과거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pc="-150" dirty="0"/>
                  <a:t>시점의 </a:t>
                </a:r>
                <a:r>
                  <a:rPr lang="en-US" altLang="ko-KR" spc="-150" dirty="0"/>
                  <a:t>gradient</a:t>
                </a:r>
                <a:r>
                  <a:rPr lang="ko-KR" altLang="en-US" spc="-150" dirty="0"/>
                  <a:t>가 </a:t>
                </a:r>
                <a:r>
                  <a:rPr lang="en-US" altLang="ko-KR" spc="-150" dirty="0"/>
                  <a:t>0</a:t>
                </a:r>
                <a:r>
                  <a:rPr lang="ko-KR" altLang="en-US" spc="-150" dirty="0"/>
                  <a:t>이 되어 영향을 미치지 않게 되는 것을 의미한다</a:t>
                </a:r>
                <a:r>
                  <a:rPr lang="en-US" altLang="ko-KR" spc="-15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역으로</a:t>
                </a:r>
                <a:r>
                  <a:rPr lang="en-US" altLang="ko-KR" spc="-150" dirty="0"/>
                  <a:t>, exploding gradient</a:t>
                </a:r>
                <a:r>
                  <a:rPr lang="ko-KR" altLang="en-US" spc="-150" dirty="0"/>
                  <a:t>인</a:t>
                </a:r>
                <a:r>
                  <a:rPr lang="en-US" altLang="ko-KR" spc="-150" dirty="0"/>
                  <a:t> </a:t>
                </a:r>
                <a:r>
                  <a:rPr lang="ko-KR" altLang="en-US" spc="-150" dirty="0"/>
                  <a:t>경우에는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|&gt;1 </m:t>
                    </m:r>
                  </m:oMath>
                </a14:m>
                <a:r>
                  <a:rPr lang="ko-KR" altLang="en-US" spc="-150" dirty="0"/>
                  <a:t>이다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300146"/>
                <a:ext cx="9706101" cy="5091907"/>
              </a:xfrm>
              <a:prstGeom prst="rect">
                <a:avLst/>
              </a:prstGeom>
              <a:blipFill rotWithShape="0"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00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405" y="1494699"/>
            <a:ext cx="1022166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Vanishing or exploding gradients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Exploding gradient</a:t>
            </a:r>
            <a:r>
              <a:rPr lang="ko-KR" altLang="en-US" spc="-150" dirty="0"/>
              <a:t>의 경우</a:t>
            </a:r>
            <a:r>
              <a:rPr lang="en-US" altLang="ko-KR" spc="-150" dirty="0"/>
              <a:t>, gradient </a:t>
            </a:r>
            <a:r>
              <a:rPr lang="ko-KR" altLang="en-US" spc="-150" dirty="0"/>
              <a:t>값들이 </a:t>
            </a:r>
            <a:r>
              <a:rPr lang="en-US" altLang="ko-KR" spc="-150" dirty="0" err="1"/>
              <a:t>NaN</a:t>
            </a:r>
            <a:r>
              <a:rPr lang="en-US" altLang="ko-KR" spc="-150" dirty="0"/>
              <a:t> (not a number)</a:t>
            </a:r>
            <a:r>
              <a:rPr lang="ko-KR" altLang="en-US" spc="-150" dirty="0"/>
              <a:t>가 되기 때문에 프로그램을 실행시킬 때 쉽게 알아차릴 수 있지만</a:t>
            </a:r>
            <a:r>
              <a:rPr lang="en-US" altLang="ko-KR" spc="-150" dirty="0"/>
              <a:t> gradient </a:t>
            </a:r>
            <a:r>
              <a:rPr lang="ko-KR" altLang="en-US" spc="-150" dirty="0"/>
              <a:t>값이 </a:t>
            </a:r>
            <a:r>
              <a:rPr lang="en-US" altLang="ko-KR" spc="-150" dirty="0"/>
              <a:t>0</a:t>
            </a:r>
            <a:r>
              <a:rPr lang="ko-KR" altLang="en-US" spc="-150" dirty="0"/>
              <a:t>이 되는 경우에는 프로그램 계산 상에는 문제가 없기 때문에 알아차리기 힘들다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Vanishing gradient </a:t>
            </a:r>
            <a:r>
              <a:rPr lang="ko-KR" altLang="en-US" spc="-150" dirty="0"/>
              <a:t>문제 해결 방법</a:t>
            </a:r>
            <a:endParaRPr lang="en-US" altLang="ko-KR" spc="-15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/>
              <a:t>W </a:t>
            </a:r>
            <a:r>
              <a:rPr lang="ko-KR" altLang="en-US" spc="-150" dirty="0"/>
              <a:t>행렬의 초기값 설정 또는 </a:t>
            </a:r>
            <a:r>
              <a:rPr lang="en-US" altLang="ko-KR" spc="-150" dirty="0"/>
              <a:t>regularization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50" dirty="0"/>
              <a:t>활성함수 </a:t>
            </a:r>
            <a:r>
              <a:rPr lang="en-US" altLang="ko-KR" spc="-150" dirty="0" err="1"/>
              <a:t>ReLU</a:t>
            </a:r>
            <a:r>
              <a:rPr lang="en-US" altLang="ko-KR" spc="-150" dirty="0"/>
              <a:t> </a:t>
            </a:r>
            <a:r>
              <a:rPr lang="ko-KR" altLang="en-US" spc="-150" dirty="0"/>
              <a:t>사용</a:t>
            </a:r>
            <a:endParaRPr lang="en-US" altLang="ko-KR" spc="-15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/>
              <a:t>LSTM or GRU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67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066681"/>
            <a:ext cx="996298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Long Short Term Memory  (LSTM , </a:t>
            </a:r>
            <a:r>
              <a:rPr lang="de-DE" altLang="ko-KR" spc="-150" dirty="0"/>
              <a:t>Hochreiter, S., &amp; Schmidhuber, J. ,1997)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Vanishing gradient </a:t>
            </a:r>
            <a:r>
              <a:rPr lang="ko-KR" altLang="en-US" spc="-150" dirty="0"/>
              <a:t>문제를 해결하기 위한 대표적인 방법 중</a:t>
            </a:r>
            <a:r>
              <a:rPr lang="en-US" altLang="ko-KR" spc="-150" dirty="0"/>
              <a:t> </a:t>
            </a:r>
            <a:r>
              <a:rPr lang="ko-KR" altLang="en-US" spc="-150" dirty="0"/>
              <a:t>하나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Memory cell</a:t>
            </a:r>
            <a:r>
              <a:rPr lang="ko-KR" altLang="en-US" spc="-150" dirty="0"/>
              <a:t>이라는 새로운 </a:t>
            </a:r>
            <a:r>
              <a:rPr lang="ko-KR" altLang="en-US" spc="-150" dirty="0" err="1"/>
              <a:t>노드를</a:t>
            </a:r>
            <a:r>
              <a:rPr lang="ko-KR" altLang="en-US" spc="-150" dirty="0"/>
              <a:t> 추가하여 과거의 정보가 현재에도 영향을 잘 미칠 수 있도록 함</a:t>
            </a:r>
            <a:r>
              <a:rPr lang="en-US" altLang="ko-KR" spc="-150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54242" y="2426525"/>
            <a:ext cx="5664807" cy="4124528"/>
            <a:chOff x="1369841" y="2653590"/>
            <a:chExt cx="5758269" cy="46817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2977" r="3944" b="57552"/>
            <a:stretch/>
          </p:blipFill>
          <p:spPr>
            <a:xfrm>
              <a:off x="1388384" y="2653590"/>
              <a:ext cx="5739726" cy="220643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-137" t="57888" r="4129" b="2787"/>
            <a:stretch/>
          </p:blipFill>
          <p:spPr>
            <a:xfrm>
              <a:off x="1369841" y="5128908"/>
              <a:ext cx="5758269" cy="2206430"/>
            </a:xfrm>
            <a:prstGeom prst="rect">
              <a:avLst/>
            </a:prstGeom>
          </p:spPr>
        </p:pic>
      </p:grpSp>
      <p:sp>
        <p:nvSpPr>
          <p:cNvPr id="9" name="아래쪽 화살표 8"/>
          <p:cNvSpPr/>
          <p:nvPr/>
        </p:nvSpPr>
        <p:spPr>
          <a:xfrm>
            <a:off x="5926138" y="4172640"/>
            <a:ext cx="321013" cy="632298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75340" y="334596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Simple RNN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503718" y="55068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LSTM</a:t>
            </a:r>
            <a:endParaRPr lang="ko-KR" altLang="en-US" spc="-150" dirty="0"/>
          </a:p>
        </p:txBody>
      </p:sp>
      <p:sp>
        <p:nvSpPr>
          <p:cNvPr id="13" name="TextBox 12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12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404" y="1066681"/>
                <a:ext cx="9926595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LSTM </a:t>
                </a:r>
                <a:r>
                  <a:rPr lang="ko-KR" altLang="en-US" spc="-150" dirty="0"/>
                  <a:t>의 핵심 아이디어</a:t>
                </a:r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Memory cell :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pc="-150" dirty="0"/>
                  <a:t>시점에서의 </a:t>
                </a:r>
                <a:r>
                  <a:rPr lang="en-US" altLang="ko-KR" spc="-150" dirty="0"/>
                  <a:t>memory cell </a:t>
                </a:r>
                <a:r>
                  <a:rPr lang="ko-KR" altLang="en-US" spc="-150" dirty="0"/>
                  <a:t>을</a:t>
                </a:r>
                <a:r>
                  <a:rPr lang="en-US" altLang="ko-KR" spc="-1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spc="-150" dirty="0"/>
                  <a:t>고 표기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/>
                  <a:t>이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은 기존 </a:t>
                </a:r>
                <a:r>
                  <a:rPr lang="en-US" altLang="ko-KR" spc="-150" dirty="0"/>
                  <a:t>RNN</a:t>
                </a:r>
                <a:r>
                  <a:rPr lang="ko-KR" altLang="en-US" spc="-150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pc="-150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와 달리 </a:t>
                </a:r>
                <a:r>
                  <a:rPr lang="en-US" altLang="ko-KR" spc="-150" dirty="0"/>
                  <a:t>self-recurrent connection</a:t>
                </a:r>
                <a:r>
                  <a:rPr lang="ko-KR" altLang="en-US" spc="-150" dirty="0"/>
                  <a:t>으로 업데이트가 되어 과거의 정보를 잘 보존할 수 있음</a:t>
                </a:r>
                <a:r>
                  <a:rPr lang="en-US" altLang="ko-KR" spc="-150" dirty="0"/>
                  <a:t>.</a:t>
                </a:r>
                <a:br>
                  <a:rPr lang="en-US" altLang="ko-KR" spc="-15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 spc="-15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pc="-15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 err="1"/>
                  <a:t>게이트</a:t>
                </a:r>
                <a:r>
                  <a:rPr lang="en-US" altLang="ko-KR" spc="-150" dirty="0"/>
                  <a:t> : </a:t>
                </a:r>
                <a:r>
                  <a:rPr lang="ko-KR" altLang="en-US" spc="-150" dirty="0"/>
                  <a:t>특정 </a:t>
                </a:r>
                <a:r>
                  <a:rPr lang="ko-KR" altLang="en-US" spc="-150" dirty="0" err="1"/>
                  <a:t>노드의</a:t>
                </a:r>
                <a:r>
                  <a:rPr lang="ko-KR" altLang="en-US" spc="-150" dirty="0"/>
                  <a:t> 정보를 보존하거나 지우도록 해주는 역할을 함</a:t>
                </a:r>
                <a:r>
                  <a:rPr lang="en-US" altLang="ko-KR" spc="-150" dirty="0"/>
                  <a:t>. 0</a:t>
                </a:r>
                <a:r>
                  <a:rPr lang="ko-KR" altLang="en-US" spc="-150" dirty="0"/>
                  <a:t>과 </a:t>
                </a:r>
                <a:r>
                  <a:rPr lang="en-US" altLang="ko-KR" spc="-150" dirty="0"/>
                  <a:t>1</a:t>
                </a:r>
                <a:r>
                  <a:rPr lang="ko-KR" altLang="en-US" spc="-150" dirty="0"/>
                  <a:t>사이의 값을 가지며 </a:t>
                </a:r>
                <a:r>
                  <a:rPr lang="en-US" altLang="ko-KR" spc="-150" dirty="0"/>
                  <a:t>1</a:t>
                </a:r>
                <a:r>
                  <a:rPr lang="ko-KR" altLang="en-US" spc="-150" dirty="0"/>
                  <a:t>에 가까울수록 더 많은 정보를 보존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 err="1"/>
                  <a:t>출력값이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0</a:t>
                </a:r>
                <a:r>
                  <a:rPr lang="ko-KR" altLang="en-US" spc="-150" dirty="0"/>
                  <a:t>인 경우 해당 </a:t>
                </a:r>
                <a:r>
                  <a:rPr lang="ko-KR" altLang="en-US" spc="-150" dirty="0" err="1"/>
                  <a:t>게이트를</a:t>
                </a:r>
                <a:r>
                  <a:rPr lang="ko-KR" altLang="en-US" spc="-150" dirty="0"/>
                  <a:t> 지나는 모든 정보가 지워짐</a:t>
                </a:r>
                <a:r>
                  <a:rPr lang="en-US" altLang="ko-KR" spc="-150" dirty="0"/>
                  <a:t>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LSTM</a:t>
                </a:r>
                <a:r>
                  <a:rPr lang="ko-KR" altLang="en-US" spc="-150" dirty="0"/>
                  <a:t>은 셀 상태의 정보를 제어하기 위한 세 종류의 </a:t>
                </a:r>
                <a:r>
                  <a:rPr lang="ko-KR" altLang="en-US" spc="-150" dirty="0" err="1"/>
                  <a:t>게이트가</a:t>
                </a:r>
                <a:r>
                  <a:rPr lang="ko-KR" altLang="en-US" spc="-150" dirty="0"/>
                  <a:t> 있다</a:t>
                </a:r>
                <a:r>
                  <a:rPr lang="en-US" altLang="ko-KR" spc="-150" dirty="0"/>
                  <a:t>.</a:t>
                </a:r>
                <a:r>
                  <a:rPr lang="ko-KR" altLang="en-US" spc="-150" dirty="0"/>
                  <a:t> </a:t>
                </a:r>
                <a:endParaRPr lang="en-US" altLang="ko-KR" spc="-15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4" y="1066681"/>
                <a:ext cx="9926595" cy="3000821"/>
              </a:xfrm>
              <a:prstGeom prst="rect">
                <a:avLst/>
              </a:prstGeom>
              <a:blipFill rotWithShape="0">
                <a:blip r:embed="rId2"/>
                <a:stretch>
                  <a:fillRect l="-430" b="-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075" y="3982568"/>
            <a:ext cx="4189584" cy="2621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8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성공사례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1405" y="1530380"/>
            <a:ext cx="10180992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딥러닝의</a:t>
            </a:r>
            <a:r>
              <a:rPr lang="ko-KR" altLang="en-US" spc="-150" dirty="0"/>
              <a:t> 등장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2006</a:t>
            </a:r>
            <a:r>
              <a:rPr lang="ko-KR" altLang="en-US" spc="-150" dirty="0"/>
              <a:t>년 </a:t>
            </a:r>
            <a:r>
              <a:rPr lang="en-US" altLang="ko-KR" spc="-150" dirty="0"/>
              <a:t>Science </a:t>
            </a:r>
            <a:r>
              <a:rPr lang="ko-KR" altLang="en-US" spc="-150" dirty="0"/>
              <a:t>저널에 발표된 토론토 대학의 </a:t>
            </a:r>
            <a:r>
              <a:rPr lang="en-US" altLang="ko-KR" spc="-150" dirty="0"/>
              <a:t>Hinton </a:t>
            </a:r>
            <a:r>
              <a:rPr lang="ko-KR" altLang="en-US" spc="-150" dirty="0"/>
              <a:t>교수의 논문 이후로 활발하게 관심 받기 시작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MIT</a:t>
            </a:r>
            <a:r>
              <a:rPr lang="ko-KR" altLang="en-US" spc="-150" dirty="0"/>
              <a:t>에서 선정한 </a:t>
            </a:r>
            <a:r>
              <a:rPr lang="en-US" altLang="ko-KR" spc="-150" dirty="0"/>
              <a:t>2013</a:t>
            </a:r>
            <a:r>
              <a:rPr lang="ko-KR" altLang="en-US" spc="-150" dirty="0"/>
              <a:t>년을 빛낼 </a:t>
            </a:r>
            <a:r>
              <a:rPr lang="en-US" altLang="ko-KR" spc="-150" dirty="0"/>
              <a:t>10</a:t>
            </a:r>
            <a:r>
              <a:rPr lang="ko-KR" altLang="en-US" spc="-150" dirty="0"/>
              <a:t>대 혁신 기술 중 하나로 선정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가트너가</a:t>
            </a:r>
            <a:r>
              <a:rPr lang="ko-KR" altLang="en-US" spc="-150" dirty="0"/>
              <a:t> </a:t>
            </a:r>
            <a:r>
              <a:rPr lang="en-US" altLang="ko-KR" spc="-150" dirty="0"/>
              <a:t>2014</a:t>
            </a:r>
            <a:r>
              <a:rPr lang="ko-KR" altLang="en-US" spc="-150" dirty="0"/>
              <a:t>년 세계 </a:t>
            </a:r>
            <a:r>
              <a:rPr lang="en-US" altLang="ko-KR" spc="-150" dirty="0"/>
              <a:t>IT </a:t>
            </a:r>
            <a:r>
              <a:rPr lang="ko-KR" altLang="en-US" spc="-150" dirty="0"/>
              <a:t>시장 </a:t>
            </a:r>
            <a:r>
              <a:rPr lang="en-US" altLang="ko-KR" spc="-150" dirty="0"/>
              <a:t>10</a:t>
            </a:r>
            <a:r>
              <a:rPr lang="ko-KR" altLang="en-US" spc="-150" dirty="0"/>
              <a:t>대 주요 기술로 예측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니혼게이자이신문</a:t>
            </a:r>
            <a:r>
              <a:rPr lang="ko-KR" altLang="en-US" spc="-150" dirty="0"/>
              <a:t> </a:t>
            </a:r>
            <a:r>
              <a:rPr lang="en-US" altLang="ko-KR" spc="-150" dirty="0"/>
              <a:t>2017</a:t>
            </a:r>
            <a:r>
              <a:rPr lang="ko-KR" altLang="en-US" spc="-150" dirty="0"/>
              <a:t>년 신년 특집호에서 </a:t>
            </a:r>
            <a:r>
              <a:rPr lang="en-US" altLang="ko-KR" spc="-150" dirty="0"/>
              <a:t>“</a:t>
            </a:r>
            <a:r>
              <a:rPr lang="ko-KR" altLang="en-US" spc="-150" dirty="0"/>
              <a:t>올해는 </a:t>
            </a:r>
            <a:r>
              <a:rPr lang="ko-KR" altLang="en-US" spc="-150" dirty="0" err="1"/>
              <a:t>딥러닝</a:t>
            </a:r>
            <a:r>
              <a:rPr lang="ko-KR" altLang="en-US" spc="-150" dirty="0"/>
              <a:t> 등 최신 </a:t>
            </a:r>
            <a:r>
              <a:rPr lang="en-US" altLang="ko-KR" spc="-150" dirty="0"/>
              <a:t>AI </a:t>
            </a:r>
            <a:r>
              <a:rPr lang="ko-KR" altLang="en-US" spc="-150" dirty="0"/>
              <a:t>위력을 누구나 실감할 수 있는</a:t>
            </a:r>
            <a:br>
              <a:rPr lang="en-US" altLang="ko-KR" spc="-150" dirty="0"/>
            </a:br>
            <a:r>
              <a:rPr lang="ko-KR" altLang="en-US" spc="-150" dirty="0"/>
              <a:t> 한 해가 될 것</a:t>
            </a:r>
            <a:r>
              <a:rPr lang="en-US" altLang="ko-KR" spc="-150" dirty="0"/>
              <a:t>”</a:t>
            </a:r>
            <a:r>
              <a:rPr lang="ko-KR" altLang="en-US" spc="-150" dirty="0"/>
              <a:t>이라고 관측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</a:t>
            </a:r>
            <a:r>
              <a:rPr lang="ko-KR" altLang="en-US" spc="-150" dirty="0"/>
              <a:t> 대가들의 글로벌 업체로의 이동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Geoffery</a:t>
            </a:r>
            <a:r>
              <a:rPr lang="en-US" altLang="ko-KR" spc="-150" dirty="0"/>
              <a:t> Hinton: </a:t>
            </a:r>
            <a:r>
              <a:rPr lang="ko-KR" altLang="en-US" spc="-150" dirty="0"/>
              <a:t>캐나다 토론토 </a:t>
            </a:r>
            <a:r>
              <a:rPr lang="ko-KR" altLang="en-US" spc="-150" dirty="0" err="1"/>
              <a:t>내학교</a:t>
            </a:r>
            <a:r>
              <a:rPr lang="ko-KR" altLang="en-US" spc="-150" dirty="0"/>
              <a:t> → </a:t>
            </a:r>
            <a:r>
              <a:rPr lang="ko-KR" altLang="en-US" spc="-150" dirty="0" err="1"/>
              <a:t>구글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Yann </a:t>
            </a:r>
            <a:r>
              <a:rPr lang="en-US" altLang="ko-KR" spc="-150" dirty="0" err="1"/>
              <a:t>Lecun</a:t>
            </a:r>
            <a:r>
              <a:rPr lang="en-US" altLang="ko-KR" spc="-150" dirty="0"/>
              <a:t>: </a:t>
            </a:r>
            <a:r>
              <a:rPr lang="ko-KR" altLang="en-US" spc="-150" dirty="0"/>
              <a:t>뉴욕 대학교 교수 겸 </a:t>
            </a:r>
            <a:r>
              <a:rPr lang="ko-KR" altLang="en-US" spc="-150" dirty="0" err="1"/>
              <a:t>페이스북</a:t>
            </a:r>
            <a:r>
              <a:rPr lang="ko-KR" altLang="en-US" spc="-150" dirty="0"/>
              <a:t> 인공지능 연구소장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Andrew Ng: </a:t>
            </a:r>
            <a:r>
              <a:rPr lang="ko-KR" altLang="en-US" spc="-150" dirty="0" err="1"/>
              <a:t>스탠포드</a:t>
            </a:r>
            <a:r>
              <a:rPr lang="ko-KR" altLang="en-US" spc="-150" dirty="0"/>
              <a:t> 대학교 교수 겸 </a:t>
            </a:r>
            <a:r>
              <a:rPr lang="ko-KR" altLang="en-US" spc="-150" dirty="0" err="1"/>
              <a:t>바이도</a:t>
            </a:r>
            <a:r>
              <a:rPr lang="ko-KR" altLang="en-US" spc="-150" dirty="0"/>
              <a:t> 연구소 최고 과학자</a:t>
            </a:r>
          </a:p>
        </p:txBody>
      </p:sp>
    </p:spTree>
    <p:extLst>
      <p:ext uri="{BB962C8B-B14F-4D97-AF65-F5344CB8AC3E}">
        <p14:creationId xmlns:p14="http://schemas.microsoft.com/office/powerpoint/2010/main" val="1206229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5" y="1191992"/>
                <a:ext cx="7116720" cy="217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LSTM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Input </a:t>
                </a:r>
                <a:r>
                  <a:rPr lang="ko-KR" altLang="en-US" spc="-150" dirty="0" err="1"/>
                  <a:t>게이트</a:t>
                </a:r>
                <a:endParaRPr lang="en-US" altLang="ko-KR" spc="-150" dirty="0"/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어떤 새로운 정보를 셀 상태에 저장할지 결정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pc="-15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은 셀 상태에 더해질 수 있는 새로운 </a:t>
                </a:r>
                <a:r>
                  <a:rPr lang="ko-KR" altLang="en-US" spc="-150" dirty="0" err="1"/>
                  <a:t>후보값들의</a:t>
                </a:r>
                <a:r>
                  <a:rPr lang="ko-KR" altLang="en-US" spc="-150" dirty="0"/>
                  <a:t> 벡터를 생성하고</a:t>
                </a:r>
                <a:r>
                  <a:rPr lang="en-US" altLang="ko-KR" spc="-150" dirty="0"/>
                  <a:t>, </a:t>
                </a:r>
                <a:r>
                  <a:rPr lang="ko-KR" altLang="en-US" spc="-1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spc="-150" dirty="0"/>
                  <a:t> </a:t>
                </a:r>
                <a:r>
                  <a:rPr lang="ko-KR" altLang="en-US" spc="-150" dirty="0"/>
                  <a:t>생성된 </a:t>
                </a:r>
                <a:r>
                  <a:rPr lang="ko-KR" altLang="en-US" spc="-150" dirty="0" err="1"/>
                  <a:t>후보값들을</a:t>
                </a:r>
                <a:r>
                  <a:rPr lang="ko-KR" altLang="en-US" spc="-150" dirty="0"/>
                  <a:t> 얼마나 저장할 지 결정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191992"/>
                <a:ext cx="7116720" cy="2178417"/>
              </a:xfrm>
              <a:prstGeom prst="rect">
                <a:avLst/>
              </a:prstGeom>
              <a:blipFill rotWithShape="0">
                <a:blip r:embed="rId2"/>
                <a:stretch>
                  <a:fillRect l="-600" r="-428" b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829675" y="4848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29226" y="4752793"/>
                <a:ext cx="3328412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pc="-15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pc="-15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26" y="4752793"/>
                <a:ext cx="3328412" cy="6520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12" y="3573861"/>
            <a:ext cx="4676775" cy="300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2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3772885"/>
            <a:ext cx="4514850" cy="28194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4" y="1187562"/>
                <a:ext cx="104028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LSTM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Forget </a:t>
                </a:r>
                <a:r>
                  <a:rPr lang="ko-KR" altLang="en-US" spc="-150" dirty="0" err="1"/>
                  <a:t>게이트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(Gers &amp; </a:t>
                </a:r>
                <a:r>
                  <a:rPr lang="en-US" altLang="ko-KR" spc="-150" dirty="0" err="1"/>
                  <a:t>Schmidhuber</a:t>
                </a:r>
                <a:r>
                  <a:rPr lang="en-US" altLang="ko-KR" spc="-150" dirty="0"/>
                  <a:t>, 2000)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이전 시점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pc="-150" dirty="0"/>
                  <a:t>에서 어떠한 정보를 버릴지 결정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제일 처음에 나왔던 </a:t>
                </a:r>
                <a:r>
                  <a:rPr lang="en-US" altLang="ko-KR" spc="-150" dirty="0"/>
                  <a:t>LSTM</a:t>
                </a:r>
                <a:r>
                  <a:rPr lang="ko-KR" altLang="en-US" spc="-150" dirty="0"/>
                  <a:t>의 방법에서는 </a:t>
                </a:r>
                <a:r>
                  <a:rPr lang="en-US" altLang="ko-KR" spc="-150" dirty="0"/>
                  <a:t>forget </a:t>
                </a:r>
                <a:r>
                  <a:rPr lang="ko-KR" altLang="en-US" spc="-150" dirty="0" err="1"/>
                  <a:t>게이트가</a:t>
                </a:r>
                <a:r>
                  <a:rPr lang="ko-KR" altLang="en-US" spc="-150" dirty="0"/>
                  <a:t> 없이 기존에 정보를 계속 유지하도록 설정했지만 불필요한 정보도 계속 유지하고 있기 때문에 좋지 않은 성능을 나타낼 수 있음</a:t>
                </a:r>
                <a:r>
                  <a:rPr lang="en-US" altLang="ko-KR" spc="-150" dirty="0"/>
                  <a:t>.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Forget </a:t>
                </a:r>
                <a:r>
                  <a:rPr lang="ko-KR" altLang="en-US" spc="-150" dirty="0" err="1"/>
                  <a:t>게이트를</a:t>
                </a:r>
                <a:r>
                  <a:rPr lang="ko-KR" altLang="en-US" spc="-150" dirty="0"/>
                  <a:t> 추가한 </a:t>
                </a:r>
                <a:r>
                  <a:rPr lang="en-US" altLang="ko-KR" spc="-150" dirty="0"/>
                  <a:t>LSTM </a:t>
                </a:r>
                <a:r>
                  <a:rPr lang="ko-KR" altLang="en-US" spc="-150" dirty="0"/>
                  <a:t>모형을 보편적으로 사용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4" y="1187562"/>
                <a:ext cx="10402845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410" r="-293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829675" y="4848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496987" y="4961871"/>
                <a:ext cx="2647263" cy="411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pc="-15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i="1" spc="-15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987" y="4961871"/>
                <a:ext cx="2647263" cy="411331"/>
              </a:xfrm>
              <a:prstGeom prst="rect">
                <a:avLst/>
              </a:prstGeom>
              <a:blipFill rotWithShape="0"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19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4" y="1191992"/>
                <a:ext cx="1084099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LSTM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셀 상태 업데이트</a:t>
                </a:r>
                <a:endParaRPr lang="en-US" altLang="ko-KR" spc="-150" dirty="0"/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앞의 </a:t>
                </a:r>
                <a:r>
                  <a:rPr lang="en-US" altLang="ko-KR" spc="-150" dirty="0"/>
                  <a:t>Input </a:t>
                </a:r>
                <a:r>
                  <a:rPr lang="ko-KR" altLang="en-US" spc="-150" dirty="0" err="1"/>
                  <a:t>게이트에서</a:t>
                </a:r>
                <a:r>
                  <a:rPr lang="ko-KR" altLang="en-US" spc="-150" dirty="0"/>
                  <a:t> 계산한 값과 이전 시점의 셀 상태의 값을 더하여 계산한다</a:t>
                </a:r>
                <a:r>
                  <a:rPr lang="en-US" altLang="ko-KR" spc="-150" dirty="0"/>
                  <a:t>. </a:t>
                </a:r>
                <a:r>
                  <a:rPr lang="ko-KR" altLang="en-US" spc="-150" dirty="0"/>
                  <a:t>여기서 이전 시점의 셀 상태에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을 곱해줌으로써 이전 정보를 얼마나 유지할지 결정한다</a:t>
                </a:r>
                <a:r>
                  <a:rPr lang="en-US" altLang="ko-KR" spc="-150" dirty="0"/>
                  <a:t>.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일반적으로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pc="-150" dirty="0"/>
                  <a:t>로 설정한다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4" y="1191992"/>
                <a:ext cx="10840996" cy="2169825"/>
              </a:xfrm>
              <a:prstGeom prst="rect">
                <a:avLst/>
              </a:prstGeom>
              <a:blipFill rotWithShape="0">
                <a:blip r:embed="rId2"/>
                <a:stretch>
                  <a:fillRect l="-394" b="-1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829675" y="4848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7801" y="5030037"/>
                <a:ext cx="2374368" cy="37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801" y="5030037"/>
                <a:ext cx="2374368" cy="375039"/>
              </a:xfrm>
              <a:prstGeom prst="rect">
                <a:avLst/>
              </a:prstGeom>
              <a:blipFill rotWithShape="0">
                <a:blip r:embed="rId3"/>
                <a:stretch>
                  <a:fillRect t="-3226" r="-3846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7" y="3741181"/>
            <a:ext cx="4619625" cy="2952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4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1404" y="1191992"/>
                <a:ext cx="1084099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/>
                  <a:t>LSTM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/>
                  <a:t>Output </a:t>
                </a:r>
                <a:r>
                  <a:rPr lang="ko-KR" altLang="en-US" spc="-150" dirty="0" err="1"/>
                  <a:t>게이트</a:t>
                </a:r>
                <a:endParaRPr lang="en-US" altLang="ko-KR" spc="-150" dirty="0"/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의 값으로 셀 상태에서 어떤 부분을 출력할지 결정</a:t>
                </a:r>
                <a:r>
                  <a:rPr lang="en-US" altLang="ko-KR" spc="-150" dirty="0"/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/>
                  <a:t>업데이트한 셀 상태의 값에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𝑡𝑎𝑛h</m:t>
                    </m:r>
                  </m:oMath>
                </a14:m>
                <a:r>
                  <a:rPr lang="ko-KR" altLang="en-US" spc="-150" dirty="0"/>
                  <a:t>을 취한 뒤</a:t>
                </a:r>
                <a:r>
                  <a:rPr lang="en-US" altLang="ko-KR" spc="-150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결</m:t>
                    </m:r>
                    <m:r>
                      <a:rPr lang="ko-KR" altLang="en-US" i="1" spc="-150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된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부</m:t>
                    </m:r>
                    <m:r>
                      <a:rPr lang="ko-KR" altLang="en-US" i="1" spc="-150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만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pc="-150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 spc="-150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i="1" spc="-150">
                        <a:latin typeface="Cambria Math" panose="02040503050406030204" pitchFamily="18" charset="0"/>
                      </a:rPr>
                      <m:t>록</m:t>
                    </m:r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pc="-150" dirty="0"/>
                  <a:t>를 곱함</a:t>
                </a:r>
                <a:r>
                  <a:rPr lang="en-US" altLang="ko-KR" spc="-15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4" y="1191992"/>
                <a:ext cx="10840996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394" b="-2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829675" y="4848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57801" y="5030037"/>
                <a:ext cx="30149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801" y="5030037"/>
                <a:ext cx="3014928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27" y="3733800"/>
            <a:ext cx="4552950" cy="312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1405" y="387178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3.2.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시계열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 자료를 위한 </a:t>
            </a:r>
            <a:r>
              <a:rPr lang="ko-KR" altLang="en-US" sz="2800" spc="-150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Recurrent Neural Network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54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00062" y="1566862"/>
            <a:ext cx="11210925" cy="4202287"/>
            <a:chOff x="490537" y="1271587"/>
            <a:chExt cx="11210925" cy="42022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37" y="1271587"/>
              <a:ext cx="11210925" cy="345757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9600" y="4827543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/>
                <a:t>기본 </a:t>
              </a:r>
              <a:r>
                <a:rPr lang="en-US" altLang="ko-KR" spc="-150" dirty="0"/>
                <a:t>NN</a:t>
              </a:r>
              <a:endParaRPr lang="ko-KR" altLang="en-US" spc="-15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8958" y="4827543"/>
              <a:ext cx="1502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/>
                <a:t>예</a:t>
              </a:r>
              <a:r>
                <a:rPr lang="en-US" altLang="ko-KR" spc="-150" dirty="0"/>
                <a:t>: </a:t>
              </a:r>
              <a:r>
                <a:rPr lang="ko-KR" altLang="en-US" spc="-150" dirty="0"/>
                <a:t>이미지 캡션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이미지→문장</a:t>
              </a:r>
              <a:endParaRPr lang="en-US" altLang="ko-KR" spc="-1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43606" y="4827543"/>
              <a:ext cx="14109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/>
                <a:t>예</a:t>
              </a:r>
              <a:r>
                <a:rPr lang="en-US" altLang="ko-KR" spc="-150" dirty="0"/>
                <a:t>: </a:t>
              </a:r>
              <a:r>
                <a:rPr lang="ko-KR" altLang="en-US" spc="-150" dirty="0"/>
                <a:t>감정 분류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문장→호</a:t>
              </a:r>
              <a:r>
                <a:rPr lang="en-US" altLang="ko-KR" spc="-150" dirty="0"/>
                <a:t>/</a:t>
              </a:r>
              <a:r>
                <a:rPr lang="ko-KR" altLang="en-US" spc="-150" dirty="0"/>
                <a:t>불호</a:t>
              </a:r>
              <a:endParaRPr lang="en-US" altLang="ko-KR" spc="-1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56630" y="4827543"/>
              <a:ext cx="1252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/>
                <a:t>예</a:t>
              </a:r>
              <a:r>
                <a:rPr lang="en-US" altLang="ko-KR" spc="-150" dirty="0"/>
                <a:t>: </a:t>
              </a:r>
              <a:r>
                <a:rPr lang="ko-KR" altLang="en-US" spc="-150" dirty="0"/>
                <a:t>기계번역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문장→문장</a:t>
              </a:r>
              <a:endParaRPr lang="en-US" altLang="ko-KR" spc="-1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0066" y="4827543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/>
                <a:t>예</a:t>
              </a:r>
              <a:r>
                <a:rPr lang="en-US" altLang="ko-KR" spc="-150" dirty="0"/>
                <a:t>: </a:t>
              </a:r>
              <a:r>
                <a:rPr lang="ko-KR" altLang="en-US" spc="-150" dirty="0"/>
                <a:t>비디오 캡션 </a:t>
              </a:r>
              <a:endParaRPr lang="en-US" altLang="ko-KR" spc="-150" dirty="0"/>
            </a:p>
            <a:p>
              <a:pPr algn="ctr"/>
              <a:r>
                <a:rPr lang="ko-KR" altLang="en-US" spc="-150" dirty="0"/>
                <a:t>비디오→문장</a:t>
              </a:r>
              <a:endParaRPr lang="en-US" altLang="ko-KR" spc="-1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1405" y="387178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3.3. RNN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응용</a:t>
            </a:r>
          </a:p>
        </p:txBody>
      </p:sp>
    </p:spTree>
    <p:extLst>
      <p:ext uri="{BB962C8B-B14F-4D97-AF65-F5344CB8AC3E}">
        <p14:creationId xmlns:p14="http://schemas.microsoft.com/office/powerpoint/2010/main" val="7536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2630204"/>
            <a:ext cx="6543675" cy="361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405" y="1291376"/>
            <a:ext cx="105647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기계 번역은 단어들의 시퀀스가 </a:t>
            </a:r>
            <a:r>
              <a:rPr lang="ko-KR" altLang="en-US" spc="-150" dirty="0" err="1"/>
              <a:t>입력값으로</a:t>
            </a:r>
            <a:r>
              <a:rPr lang="ko-KR" altLang="en-US" spc="-150" dirty="0"/>
              <a:t> 들어가고 다른 언어로 되어있는 단어 시퀀스로 </a:t>
            </a:r>
            <a:r>
              <a:rPr lang="ko-KR" altLang="en-US" spc="-150" dirty="0" err="1"/>
              <a:t>출력값을</a:t>
            </a:r>
            <a:r>
              <a:rPr lang="ko-KR" altLang="en-US" spc="-150" dirty="0"/>
              <a:t> 형성한다</a:t>
            </a:r>
            <a:r>
              <a:rPr lang="en-US" altLang="ko-KR" spc="-150" dirty="0"/>
              <a:t>.</a:t>
            </a:r>
            <a:r>
              <a:rPr lang="ko-KR" altLang="en-US" spc="-150" dirty="0"/>
              <a:t> </a:t>
            </a:r>
            <a:endParaRPr lang="en-US" altLang="ko-KR" spc="-1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번역 문제의 경우 어순이 다른 언어들이 있기 때문에 대상 언어의 문장 첫 단어를 예측하기 위해서 대개의 경우 </a:t>
            </a:r>
            <a:r>
              <a:rPr lang="ko-KR" altLang="en-US" spc="-150" dirty="0" err="1"/>
              <a:t>입력값을</a:t>
            </a:r>
            <a:r>
              <a:rPr lang="ko-KR" altLang="en-US" spc="-150" dirty="0"/>
              <a:t> 전부 다 받아들인 다음에 네트워크가 </a:t>
            </a:r>
            <a:r>
              <a:rPr lang="ko-KR" altLang="en-US" spc="-150" dirty="0" err="1"/>
              <a:t>출력값을</a:t>
            </a:r>
            <a:r>
              <a:rPr lang="ko-KR" altLang="en-US" spc="-150" dirty="0"/>
              <a:t> 내보낸다</a:t>
            </a:r>
            <a:r>
              <a:rPr lang="en-US" altLang="ko-KR" spc="-15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405" y="387178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3.3. RNN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응용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1263499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405" y="387178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3.3. RNN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응용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캡션 생성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1405" y="1200150"/>
            <a:ext cx="985878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이미지 캡션 생성 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임의의 이미지를 텍스트로 설명해주는 시스템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이미지의 특징을 파악하기 위해 </a:t>
            </a:r>
            <a:r>
              <a:rPr lang="en-US" altLang="ko-KR" spc="-150" dirty="0"/>
              <a:t>CNN</a:t>
            </a:r>
            <a:r>
              <a:rPr lang="ko-KR" altLang="en-US" spc="-150" dirty="0"/>
              <a:t>으로 </a:t>
            </a:r>
            <a:r>
              <a:rPr lang="en-US" altLang="ko-KR" spc="-150" dirty="0"/>
              <a:t>feature</a:t>
            </a:r>
            <a:r>
              <a:rPr lang="ko-KR" altLang="en-US" spc="-150" dirty="0"/>
              <a:t>들을 뽑고 그 뒤 </a:t>
            </a:r>
            <a:r>
              <a:rPr lang="en-US" altLang="ko-KR" spc="-150" dirty="0"/>
              <a:t>RNN</a:t>
            </a:r>
            <a:r>
              <a:rPr lang="ko-KR" altLang="en-US" spc="-150" dirty="0"/>
              <a:t>을 사용하여 언어 모델링을 진행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앞의 기계 번역의 구조에서 </a:t>
            </a:r>
            <a:r>
              <a:rPr lang="en-US" altLang="ko-KR" spc="-150" dirty="0"/>
              <a:t>Encoder RNN </a:t>
            </a:r>
            <a:r>
              <a:rPr lang="ko-KR" altLang="en-US" spc="-150" dirty="0"/>
              <a:t>부분을 </a:t>
            </a:r>
            <a:r>
              <a:rPr lang="en-US" altLang="ko-KR" spc="-150" dirty="0"/>
              <a:t>CNN</a:t>
            </a:r>
            <a:r>
              <a:rPr lang="ko-KR" altLang="en-US" spc="-150" dirty="0"/>
              <a:t>으로 대체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01" y="3019914"/>
            <a:ext cx="8126998" cy="34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188618"/>
            <a:ext cx="4772025" cy="24479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1405" y="1562100"/>
            <a:ext cx="5979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Show and tell (O. </a:t>
            </a:r>
            <a:r>
              <a:rPr lang="en-US" altLang="ko-KR" spc="-150" dirty="0" err="1"/>
              <a:t>Vinyals</a:t>
            </a:r>
            <a:r>
              <a:rPr lang="en-US" altLang="ko-KR" spc="-150" dirty="0"/>
              <a:t> et al., 2015)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CNN </a:t>
            </a:r>
            <a:r>
              <a:rPr lang="ko-KR" altLang="en-US" spc="-150" dirty="0"/>
              <a:t>부분 </a:t>
            </a:r>
            <a:r>
              <a:rPr lang="en-US" altLang="ko-KR" spc="-150" dirty="0"/>
              <a:t>: </a:t>
            </a:r>
            <a:r>
              <a:rPr lang="en-US" altLang="ko-KR" spc="-150" dirty="0" err="1"/>
              <a:t>GoogLeNet</a:t>
            </a:r>
            <a:r>
              <a:rPr lang="en-US" altLang="ko-KR" spc="-150" dirty="0"/>
              <a:t> + Batch-normalization </a:t>
            </a:r>
            <a:r>
              <a:rPr lang="ko-KR" altLang="en-US" spc="-150" dirty="0"/>
              <a:t>사용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RNN </a:t>
            </a:r>
            <a:r>
              <a:rPr lang="ko-KR" altLang="en-US" spc="-150" dirty="0"/>
              <a:t>부분 </a:t>
            </a:r>
            <a:r>
              <a:rPr lang="en-US" altLang="ko-KR" spc="-150" dirty="0"/>
              <a:t>: </a:t>
            </a:r>
            <a:r>
              <a:rPr lang="ko-KR" altLang="en-US" spc="-150" dirty="0"/>
              <a:t> </a:t>
            </a:r>
            <a:r>
              <a:rPr lang="en-US" altLang="ko-KR" spc="-150" dirty="0"/>
              <a:t>LSTM </a:t>
            </a:r>
            <a:r>
              <a:rPr lang="ko-KR" altLang="en-US" spc="-150" dirty="0"/>
              <a:t>사용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27" y="2205939"/>
            <a:ext cx="4659510" cy="38036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9760" y="6008965"/>
            <a:ext cx="2521844" cy="46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CNN+LSTM </a:t>
            </a:r>
            <a:r>
              <a:rPr lang="ko-KR" altLang="en-US" spc="-150" dirty="0"/>
              <a:t>모형 구조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0244" y="6009620"/>
            <a:ext cx="2220480" cy="46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Training data 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405" y="387178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3.3. RNN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응용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캡션 생성</a:t>
            </a:r>
          </a:p>
        </p:txBody>
      </p:sp>
    </p:spTree>
    <p:extLst>
      <p:ext uri="{BB962C8B-B14F-4D97-AF65-F5344CB8AC3E}">
        <p14:creationId xmlns:p14="http://schemas.microsoft.com/office/powerpoint/2010/main" val="2960592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1405" y="1200150"/>
            <a:ext cx="4261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Show and tell (O. </a:t>
            </a:r>
            <a:r>
              <a:rPr lang="en-US" altLang="ko-KR" spc="-150" dirty="0" err="1"/>
              <a:t>Vinyals</a:t>
            </a:r>
            <a:r>
              <a:rPr lang="en-US" altLang="ko-KR" spc="-150" dirty="0"/>
              <a:t> et al., 2015)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여러 개의 자료를 통해 학습시킨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03" y="2123480"/>
            <a:ext cx="7433573" cy="4467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405" y="387178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3.3. RNN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의 응용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이미지 캡션 생성</a:t>
            </a:r>
          </a:p>
        </p:txBody>
      </p:sp>
    </p:spTree>
    <p:extLst>
      <p:ext uri="{BB962C8B-B14F-4D97-AF65-F5344CB8AC3E}">
        <p14:creationId xmlns:p14="http://schemas.microsoft.com/office/powerpoint/2010/main" val="955676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405" y="387178"/>
            <a:ext cx="524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3.4. RNN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구현 환경 소개 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(python)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1405" y="1619250"/>
            <a:ext cx="1088862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Keras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Python</a:t>
            </a:r>
            <a:r>
              <a:rPr lang="ko-KR" altLang="en-US" spc="-150" dirty="0"/>
              <a:t>의 </a:t>
            </a:r>
            <a:r>
              <a:rPr lang="ko-KR" altLang="en-US" spc="-150" dirty="0" err="1"/>
              <a:t>딥러닝</a:t>
            </a:r>
            <a:r>
              <a:rPr lang="ko-KR" altLang="en-US" spc="-150" dirty="0"/>
              <a:t> 라이브러리 중 하나로 단순한 요소를 통하여 </a:t>
            </a:r>
            <a:r>
              <a:rPr lang="ko-KR" altLang="en-US" spc="-150" dirty="0" err="1"/>
              <a:t>딥러닝을</a:t>
            </a:r>
            <a:r>
              <a:rPr lang="ko-KR" altLang="en-US" spc="-150" dirty="0"/>
              <a:t> 구조를 형성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Backends</a:t>
            </a:r>
            <a:r>
              <a:rPr lang="en-US" altLang="ko-KR" spc="-150" dirty="0"/>
              <a:t>: </a:t>
            </a:r>
            <a:r>
              <a:rPr lang="en-US" altLang="ko-KR" spc="-150" dirty="0" err="1"/>
              <a:t>Theano</a:t>
            </a:r>
            <a:r>
              <a:rPr lang="en-US" altLang="ko-KR" spc="-150" dirty="0"/>
              <a:t>,</a:t>
            </a:r>
            <a:r>
              <a:rPr lang="ko-KR" altLang="en-US" spc="-150" dirty="0"/>
              <a:t> </a:t>
            </a:r>
            <a:r>
              <a:rPr lang="en-US" altLang="ko-KR" spc="-150" dirty="0" err="1"/>
              <a:t>Tensorflow</a:t>
            </a:r>
            <a:r>
              <a:rPr lang="en-US" altLang="ko-KR" spc="-15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Convolutional networks, Recurrent networks </a:t>
            </a:r>
            <a:r>
              <a:rPr lang="ko-KR" altLang="en-US" spc="-150" dirty="0"/>
              <a:t>사용 가능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시퀀스 모델들이 활용하기 편하고 또한 확장시켜 모델을 추가하기에 편리함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Neural layers, loss function, optimizer, initialization, activation function, regularization </a:t>
            </a:r>
            <a:r>
              <a:rPr lang="ko-KR" altLang="en-US" spc="-150" dirty="0"/>
              <a:t>들은 각각 지정하여 사용자가 원하는 모형을 만들 수 있고</a:t>
            </a:r>
            <a:r>
              <a:rPr lang="en-US" altLang="ko-KR" spc="-150" dirty="0"/>
              <a:t>, </a:t>
            </a:r>
            <a:r>
              <a:rPr lang="ko-KR" altLang="en-US" spc="-150" dirty="0"/>
              <a:t>여러 모형으로 비교 실험을 진행할 수 있음</a:t>
            </a:r>
            <a:r>
              <a:rPr lang="en-US" altLang="ko-KR" spc="-150" dirty="0"/>
              <a:t>.</a:t>
            </a:r>
            <a:r>
              <a:rPr lang="ko-KR" altLang="en-US" spc="-150" dirty="0"/>
              <a:t> 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Installation: http://keras.io/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60752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마이크로소프트(MS)의 인공지능 채팅 프로그램‘테이’가 대화를 하던 사용자에게 보낸 여성혐오 발언. 테이는“나는 망할 페미니스트들을 증오하고, 그들은 다 지옥불에서 죽어야 한다”고 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51" y="4809680"/>
            <a:ext cx="356909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.telegraph.co.uk/multimedia/archive/03370/japan_3370398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5" y="4171276"/>
            <a:ext cx="3798347" cy="237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1405" y="1156697"/>
            <a:ext cx="944361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딥러닝을</a:t>
            </a:r>
            <a:r>
              <a:rPr lang="ko-KR" altLang="en-US" spc="-150" dirty="0"/>
              <a:t> 이용하여 만든 인공지능 프로그램의 예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구글</a:t>
            </a:r>
            <a:r>
              <a:rPr lang="ko-KR" altLang="en-US" spc="-150" dirty="0"/>
              <a:t> </a:t>
            </a:r>
            <a:r>
              <a:rPr lang="en-US" altLang="ko-KR" spc="-150" dirty="0" err="1"/>
              <a:t>AlphaGo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구글</a:t>
            </a:r>
            <a:r>
              <a:rPr lang="ko-KR" altLang="en-US" spc="-150" dirty="0"/>
              <a:t> </a:t>
            </a:r>
            <a:r>
              <a:rPr lang="en-US" altLang="ko-KR" spc="-150" dirty="0" err="1"/>
              <a:t>DeepDream</a:t>
            </a:r>
            <a:r>
              <a:rPr lang="en-US" altLang="ko-KR" spc="-150" dirty="0"/>
              <a:t> (</a:t>
            </a:r>
            <a:r>
              <a:rPr lang="ko-KR" altLang="en-US" spc="-150" dirty="0"/>
              <a:t>그림을 그리는 인공지능</a:t>
            </a:r>
            <a:r>
              <a:rPr lang="en-US" altLang="ko-KR" spc="-15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마이크로소프트 </a:t>
            </a:r>
            <a:r>
              <a:rPr lang="ko-KR" altLang="en-US" spc="-150" dirty="0" err="1"/>
              <a:t>테이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인공지능 </a:t>
            </a:r>
            <a:r>
              <a:rPr lang="ko-KR" altLang="en-US" spc="-150" dirty="0" err="1"/>
              <a:t>채팅봇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19</a:t>
            </a:r>
            <a:r>
              <a:rPr lang="ko-KR" altLang="en-US" spc="-150" dirty="0"/>
              <a:t>세 미국인 여성을 모사하도록 만들어짐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하루만에</a:t>
            </a:r>
            <a:r>
              <a:rPr lang="ko-KR" altLang="en-US" spc="-150" dirty="0"/>
              <a:t> 사람들로부터 온갖 욕설과 저속한 언행을 배우면서 수정을 위해 오프라인 상태로 전환</a:t>
            </a:r>
          </a:p>
        </p:txBody>
      </p:sp>
    </p:spTree>
    <p:extLst>
      <p:ext uri="{BB962C8B-B14F-4D97-AF65-F5344CB8AC3E}">
        <p14:creationId xmlns:p14="http://schemas.microsoft.com/office/powerpoint/2010/main" val="1972072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404" y="1066681"/>
            <a:ext cx="94323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bAbI-10k (English)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Text Question &amp; Answering 20 tasks datasets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Training / Test set size: 10000, 1000, Vocabulary size : 20 – 60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05577" y="2405509"/>
            <a:ext cx="7536346" cy="4135333"/>
            <a:chOff x="161114" y="2266886"/>
            <a:chExt cx="6258954" cy="29178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-1" b="78854"/>
            <a:stretch/>
          </p:blipFill>
          <p:spPr>
            <a:xfrm>
              <a:off x="227537" y="2266886"/>
              <a:ext cx="5799438" cy="86252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55605" t="21867" r="279" b="52348"/>
            <a:stretch/>
          </p:blipFill>
          <p:spPr>
            <a:xfrm>
              <a:off x="3483548" y="4113189"/>
              <a:ext cx="2689321" cy="10715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50666" t="75116"/>
            <a:stretch/>
          </p:blipFill>
          <p:spPr>
            <a:xfrm>
              <a:off x="204818" y="3098238"/>
              <a:ext cx="2861125" cy="10149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r="45498" b="79023"/>
            <a:stretch/>
          </p:blipFill>
          <p:spPr>
            <a:xfrm>
              <a:off x="3097634" y="3136894"/>
              <a:ext cx="3322434" cy="8717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t="48107" r="45498" b="26473"/>
            <a:stretch/>
          </p:blipFill>
          <p:spPr>
            <a:xfrm>
              <a:off x="161114" y="4113189"/>
              <a:ext cx="3322434" cy="105638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</p:spTree>
    <p:extLst>
      <p:ext uri="{BB962C8B-B14F-4D97-AF65-F5344CB8AC3E}">
        <p14:creationId xmlns:p14="http://schemas.microsoft.com/office/powerpoint/2010/main" val="355375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>
            <a:off x="875423" y="2103064"/>
            <a:ext cx="214184" cy="177113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405" y="1066681"/>
            <a:ext cx="10338488" cy="46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bAbI-10k (English), </a:t>
            </a:r>
            <a:r>
              <a:rPr lang="ko-KR" altLang="en-US" spc="-150" dirty="0"/>
              <a:t>사용한 네트워크 구조</a:t>
            </a:r>
            <a:r>
              <a:rPr lang="en-US" altLang="ko-KR" spc="-15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1405" y="387178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3.4.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679" y="1737831"/>
            <a:ext cx="463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/>
              <a:t>지문 </a:t>
            </a:r>
            <a:r>
              <a:rPr lang="en-US" altLang="ko-KR" spc="-150" dirty="0"/>
              <a:t>: … , Mary, travelled, to, the, office, ., … </a:t>
            </a:r>
            <a:endParaRPr lang="ko-KR" altLang="en-US" spc="-150" dirty="0"/>
          </a:p>
        </p:txBody>
      </p:sp>
      <p:sp>
        <p:nvSpPr>
          <p:cNvPr id="21" name="TextBox 20"/>
          <p:cNvSpPr txBox="1"/>
          <p:nvPr/>
        </p:nvSpPr>
        <p:spPr>
          <a:xfrm>
            <a:off x="313816" y="4217774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/>
              <a:t>질문 </a:t>
            </a:r>
            <a:r>
              <a:rPr lang="en-US" altLang="ko-KR" spc="-150" dirty="0"/>
              <a:t>: Where, is, Mary,?</a:t>
            </a:r>
            <a:endParaRPr lang="ko-KR" altLang="en-US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854576" y="2107163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76" y="2107163"/>
                <a:ext cx="369973" cy="15445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284038" y="2107162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038" y="2107162"/>
                <a:ext cx="369973" cy="15445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820862" y="2107163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62" y="2107163"/>
                <a:ext cx="369973" cy="15445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954309" y="2114269"/>
            <a:ext cx="3942685" cy="1549516"/>
            <a:chOff x="1281131" y="2114269"/>
            <a:chExt cx="3942685" cy="1549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713470" y="2114269"/>
                  <a:ext cx="369973" cy="15445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470" y="2114269"/>
                  <a:ext cx="369973" cy="154452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588274" y="2119260"/>
                  <a:ext cx="369973" cy="15445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274" y="2119260"/>
                  <a:ext cx="369973" cy="154452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77146" y="2120782"/>
                  <a:ext cx="369973" cy="1542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146" y="2120782"/>
                  <a:ext cx="369973" cy="15427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946497" y="2767564"/>
                  <a:ext cx="277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497" y="2767564"/>
                  <a:ext cx="277319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81131" y="2755126"/>
                  <a:ext cx="277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131" y="2755126"/>
                  <a:ext cx="277319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033969" y="4585736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69" y="4585736"/>
                <a:ext cx="369973" cy="154452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597443" y="4587106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43" y="4587106"/>
                <a:ext cx="369973" cy="154452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15798" y="4587106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98" y="4587106"/>
                <a:ext cx="369973" cy="154452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99037" y="4592604"/>
                <a:ext cx="369973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037" y="4592604"/>
                <a:ext cx="369973" cy="154452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904842" y="25202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Word2Vec</a:t>
            </a:r>
            <a:endParaRPr lang="ko-KR" altLang="en-US" spc="-150" dirty="0"/>
          </a:p>
        </p:txBody>
      </p:sp>
      <p:sp>
        <p:nvSpPr>
          <p:cNvPr id="41" name="오른쪽 화살표 40"/>
          <p:cNvSpPr/>
          <p:nvPr/>
        </p:nvSpPr>
        <p:spPr>
          <a:xfrm>
            <a:off x="4972294" y="2823493"/>
            <a:ext cx="1167415" cy="1651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07331" y="2733323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/>
              <a:t>Vocab</a:t>
            </a:r>
          </a:p>
          <a:p>
            <a:r>
              <a:rPr lang="en-US" altLang="ko-KR" sz="1400" spc="-150" dirty="0"/>
              <a:t>size</a:t>
            </a:r>
            <a:endParaRPr lang="ko-KR" altLang="en-US" sz="1400" spc="-15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>
            <a:off x="894226" y="4521578"/>
            <a:ext cx="214184" cy="17711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01672" y="5149094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/>
              <a:t>Vocab</a:t>
            </a:r>
          </a:p>
          <a:p>
            <a:r>
              <a:rPr lang="en-US" altLang="ko-KR" sz="1400" spc="-150" dirty="0"/>
              <a:t>size</a:t>
            </a:r>
            <a:endParaRPr lang="ko-KR" altLang="en-US" sz="1400" spc="-15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 rot="16200000">
            <a:off x="2932472" y="2160046"/>
            <a:ext cx="214184" cy="3388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73221" y="3930473"/>
                <a:ext cx="15450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지문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221" y="3930473"/>
                <a:ext cx="1545038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1969"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 rot="16200000">
            <a:off x="1944794" y="5349238"/>
            <a:ext cx="214184" cy="1886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185887" y="6395794"/>
                <a:ext cx="1563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질문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87" y="6395794"/>
                <a:ext cx="1563057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344"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3008113" y="514109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Word2Vec</a:t>
            </a:r>
            <a:endParaRPr lang="ko-KR" altLang="en-US" spc="-150" dirty="0"/>
          </a:p>
        </p:txBody>
      </p:sp>
      <p:sp>
        <p:nvSpPr>
          <p:cNvPr id="52" name="오른쪽 화살표 51"/>
          <p:cNvSpPr/>
          <p:nvPr/>
        </p:nvSpPr>
        <p:spPr>
          <a:xfrm>
            <a:off x="3075565" y="5444333"/>
            <a:ext cx="1167415" cy="1651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207161" y="2114269"/>
                <a:ext cx="702693" cy="1566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161" y="2114269"/>
                <a:ext cx="702693" cy="156696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218037" y="2114269"/>
                <a:ext cx="690125" cy="1566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37" y="2114269"/>
                <a:ext cx="690125" cy="156696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925286" y="2786593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286" y="2786593"/>
                <a:ext cx="277319" cy="276999"/>
              </a:xfrm>
              <a:prstGeom prst="rect">
                <a:avLst/>
              </a:prstGeom>
              <a:blipFill rotWithShape="0">
                <a:blip r:embed="rId1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10432" y="4592604"/>
                <a:ext cx="742126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32" y="4592604"/>
                <a:ext cx="742126" cy="156459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321308" y="4592604"/>
                <a:ext cx="750397" cy="1603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308" y="4592604"/>
                <a:ext cx="750397" cy="160306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8557" y="5264928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57" y="5264928"/>
                <a:ext cx="277319" cy="276999"/>
              </a:xfrm>
              <a:prstGeom prst="rect">
                <a:avLst/>
              </a:prstGeom>
              <a:blipFill rotWithShape="0">
                <a:blip r:embed="rId2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6047244" y="51410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RNN</a:t>
            </a:r>
            <a:endParaRPr lang="ko-KR" altLang="en-US" spc="-150" dirty="0"/>
          </a:p>
        </p:txBody>
      </p:sp>
      <p:sp>
        <p:nvSpPr>
          <p:cNvPr id="61" name="오른쪽 화살표 60"/>
          <p:cNvSpPr/>
          <p:nvPr/>
        </p:nvSpPr>
        <p:spPr>
          <a:xfrm>
            <a:off x="6147649" y="5444333"/>
            <a:ext cx="469192" cy="1651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40805" y="4585736"/>
                <a:ext cx="609077" cy="1649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05" y="4585736"/>
                <a:ext cx="609077" cy="164993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198149" y="51500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Repeat</a:t>
            </a:r>
            <a:endParaRPr lang="ko-KR" altLang="en-US" spc="-150" dirty="0"/>
          </a:p>
        </p:txBody>
      </p:sp>
      <p:sp>
        <p:nvSpPr>
          <p:cNvPr id="65" name="오른쪽 화살표 64"/>
          <p:cNvSpPr/>
          <p:nvPr/>
        </p:nvSpPr>
        <p:spPr>
          <a:xfrm>
            <a:off x="7298554" y="5444333"/>
            <a:ext cx="711352" cy="17406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065148" y="4592604"/>
                <a:ext cx="609077" cy="1649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48" y="4592604"/>
                <a:ext cx="609077" cy="164993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16008" y="4585735"/>
                <a:ext cx="609077" cy="1649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08" y="4585735"/>
                <a:ext cx="609077" cy="164993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699469" y="5351914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469" y="5351914"/>
                <a:ext cx="277319" cy="276999"/>
              </a:xfrm>
              <a:prstGeom prst="rect">
                <a:avLst/>
              </a:prstGeom>
              <a:blipFill rotWithShape="0">
                <a:blip r:embed="rId26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 rot="16200000">
            <a:off x="8855930" y="5643559"/>
            <a:ext cx="120001" cy="1418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8108697" y="6395794"/>
                <a:ext cx="15450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지문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697" y="6395794"/>
                <a:ext cx="1545038" cy="338554"/>
              </a:xfrm>
              <a:prstGeom prst="rect">
                <a:avLst/>
              </a:prstGeom>
              <a:blipFill rotWithShape="0">
                <a:blip r:embed="rId27"/>
                <a:stretch>
                  <a:fillRect l="-1969"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그림 7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47441" y="2412829"/>
            <a:ext cx="800100" cy="3216084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0702225" y="361661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/>
              <a:t>Merge</a:t>
            </a:r>
          </a:p>
        </p:txBody>
      </p:sp>
      <p:sp>
        <p:nvSpPr>
          <p:cNvPr id="75" name="위쪽 화살표 74"/>
          <p:cNvSpPr/>
          <p:nvPr/>
        </p:nvSpPr>
        <p:spPr>
          <a:xfrm>
            <a:off x="10762769" y="2893625"/>
            <a:ext cx="635535" cy="555592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0753881" y="2405762"/>
            <a:ext cx="63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/>
              <a:t>RNN</a:t>
            </a:r>
            <a:endParaRPr lang="ko-KR" altLang="en-US" spc="-15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rcRect l="15764" t="4653" r="-5710" b="4197"/>
          <a:stretch/>
        </p:blipFill>
        <p:spPr>
          <a:xfrm rot="16200000">
            <a:off x="7071146" y="3046594"/>
            <a:ext cx="120001" cy="1418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323913" y="3798829"/>
                <a:ext cx="15450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지문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13" y="3798829"/>
                <a:ext cx="1545038" cy="338554"/>
              </a:xfrm>
              <a:prstGeom prst="rect">
                <a:avLst/>
              </a:prstGeom>
              <a:blipFill rotWithShape="0">
                <a:blip r:embed="rId29"/>
                <a:stretch>
                  <a:fillRect l="-1969"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021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405" y="1066681"/>
            <a:ext cx="103384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bAbI-10k (English), </a:t>
            </a:r>
            <a:r>
              <a:rPr lang="ko-KR" altLang="en-US" spc="-150" dirty="0"/>
              <a:t>사용한 네트워크 구조</a:t>
            </a:r>
            <a:r>
              <a:rPr lang="en-US" altLang="ko-KR" spc="-150" dirty="0"/>
              <a:t>. (Cont’d)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544737" y="1950421"/>
                <a:ext cx="702693" cy="1566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37" y="1950421"/>
                <a:ext cx="702693" cy="156696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555613" y="1950421"/>
                <a:ext cx="690125" cy="1566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13" y="1950421"/>
                <a:ext cx="690125" cy="15669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262862" y="2622745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62" y="2622745"/>
                <a:ext cx="277319" cy="276999"/>
              </a:xfrm>
              <a:prstGeom prst="rect">
                <a:avLst/>
              </a:prstGeom>
              <a:blipFill rotWithShape="0">
                <a:blip r:embed="rId4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544737" y="4156413"/>
                <a:ext cx="609077" cy="1649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37" y="4156413"/>
                <a:ext cx="609077" cy="1649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5597" y="4149544"/>
                <a:ext cx="609077" cy="1649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97" y="4149544"/>
                <a:ext cx="609077" cy="164993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179058" y="4915723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058" y="4915723"/>
                <a:ext cx="277319" cy="276999"/>
              </a:xfrm>
              <a:prstGeom prst="rect">
                <a:avLst/>
              </a:prstGeom>
              <a:blipFill rotWithShape="0">
                <a:blip r:embed="rId7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rcRect l="15764" t="4653" r="-5710" b="4197"/>
          <a:stretch/>
        </p:blipFill>
        <p:spPr>
          <a:xfrm rot="16200000">
            <a:off x="2335519" y="5207368"/>
            <a:ext cx="120001" cy="1418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661489" y="6012060"/>
                <a:ext cx="15450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지문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89" y="6012060"/>
                <a:ext cx="1545038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2372"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그림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605" y="2305737"/>
            <a:ext cx="800100" cy="3216084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533099" y="2348147"/>
            <a:ext cx="236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Merge</a:t>
            </a:r>
          </a:p>
          <a:p>
            <a:pPr algn="ctr"/>
            <a:r>
              <a:rPr lang="en-US" altLang="ko-KR" spc="-150" dirty="0"/>
              <a:t>(elementwise sum)</a:t>
            </a:r>
            <a:endParaRPr lang="ko-KR" altLang="en-US" spc="-15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/>
          <a:srcRect l="15764" t="4653" r="-5710" b="4197"/>
          <a:stretch/>
        </p:blipFill>
        <p:spPr>
          <a:xfrm rot="16200000">
            <a:off x="2408722" y="2882746"/>
            <a:ext cx="120001" cy="1418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661489" y="3634981"/>
                <a:ext cx="15450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-150" dirty="0"/>
                  <a:t>지문 최대 길이 </a:t>
                </a:r>
                <a14:m>
                  <m:oMath xmlns:m="http://schemas.openxmlformats.org/officeDocument/2006/math"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spc="-15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89" y="3634981"/>
                <a:ext cx="1545038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2372"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92226" y="3102705"/>
                <a:ext cx="1345753" cy="1664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26" y="3102705"/>
                <a:ext cx="1345753" cy="166455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781119" y="3102705"/>
                <a:ext cx="1333185" cy="1664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19" y="3102705"/>
                <a:ext cx="1333185" cy="166455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422075" y="3830328"/>
                <a:ext cx="2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75" y="3830328"/>
                <a:ext cx="277319" cy="276999"/>
              </a:xfrm>
              <a:prstGeom prst="rect">
                <a:avLst/>
              </a:prstGeom>
              <a:blipFill rotWithShape="0">
                <a:blip r:embed="rId14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7114304" y="35319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/>
              <a:t>RNN</a:t>
            </a:r>
            <a:endParaRPr lang="ko-KR" altLang="en-US" spc="-150" dirty="0"/>
          </a:p>
        </p:txBody>
      </p:sp>
      <p:sp>
        <p:nvSpPr>
          <p:cNvPr id="79" name="오른쪽 화살표 78"/>
          <p:cNvSpPr/>
          <p:nvPr/>
        </p:nvSpPr>
        <p:spPr>
          <a:xfrm>
            <a:off x="7214709" y="3835138"/>
            <a:ext cx="469192" cy="165139"/>
          </a:xfrm>
          <a:prstGeom prst="rightArrow">
            <a:avLst/>
          </a:prstGeom>
          <a:solidFill>
            <a:srgbClr val="2C96CC"/>
          </a:solidFill>
          <a:ln>
            <a:solidFill>
              <a:srgbClr val="2C9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7784306" y="3175307"/>
                <a:ext cx="530466" cy="1545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306" y="3175307"/>
                <a:ext cx="530466" cy="154555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8351267" y="3238796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/>
              <a:t>Fully </a:t>
            </a:r>
            <a:br>
              <a:rPr lang="en-US" altLang="ko-KR" spc="-150" dirty="0"/>
            </a:br>
            <a:r>
              <a:rPr lang="en-US" altLang="ko-KR" spc="-150" dirty="0"/>
              <a:t>connected</a:t>
            </a:r>
            <a:endParaRPr lang="ko-KR" altLang="en-US" spc="-150" dirty="0"/>
          </a:p>
        </p:txBody>
      </p:sp>
      <p:sp>
        <p:nvSpPr>
          <p:cNvPr id="82" name="오른쪽 화살표 81"/>
          <p:cNvSpPr/>
          <p:nvPr/>
        </p:nvSpPr>
        <p:spPr>
          <a:xfrm>
            <a:off x="8475350" y="3830328"/>
            <a:ext cx="1051852" cy="169949"/>
          </a:xfrm>
          <a:prstGeom prst="rightArrow">
            <a:avLst/>
          </a:prstGeom>
          <a:solidFill>
            <a:srgbClr val="2C96CC"/>
          </a:solidFill>
          <a:ln>
            <a:solidFill>
              <a:srgbClr val="2C9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651285" y="3175307"/>
                <a:ext cx="470000" cy="1612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285" y="3175307"/>
                <a:ext cx="470000" cy="161210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/>
          <a:srcRect l="15764" t="4653" r="-5710" b="4197"/>
          <a:stretch/>
        </p:blipFill>
        <p:spPr>
          <a:xfrm flipH="1">
            <a:off x="10177700" y="3163757"/>
            <a:ext cx="214184" cy="177113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0391884" y="3738667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/>
              <a:t>Vocab</a:t>
            </a:r>
          </a:p>
          <a:p>
            <a:r>
              <a:rPr lang="en-US" altLang="ko-KR" sz="1400" spc="-150" dirty="0"/>
              <a:t>size</a:t>
            </a:r>
            <a:endParaRPr lang="ko-KR" altLang="en-US" sz="1400" spc="-150" dirty="0"/>
          </a:p>
        </p:txBody>
      </p:sp>
    </p:spTree>
    <p:extLst>
      <p:ext uri="{BB962C8B-B14F-4D97-AF65-F5344CB8AC3E}">
        <p14:creationId xmlns:p14="http://schemas.microsoft.com/office/powerpoint/2010/main" val="2309018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405" y="1066681"/>
            <a:ext cx="10338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bAbI-10k (English), </a:t>
            </a:r>
            <a:r>
              <a:rPr lang="ko-KR" altLang="en-US" spc="-150" dirty="0"/>
              <a:t>사용한 네트워크 구조</a:t>
            </a:r>
            <a:r>
              <a:rPr lang="en-US" altLang="ko-KR" spc="-15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pc="-150" dirty="0"/>
              <a:t>Input : Embedding + Dropout (0.3)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pc="-150" dirty="0"/>
              <a:t>Question : Embedding + Dropout (0.3) +RNN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pc="-150" dirty="0"/>
              <a:t>Model : RNN + Dropout (0.3)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pc="-150" dirty="0"/>
              <a:t>Fully-connected (activation : ‘</a:t>
            </a:r>
            <a:r>
              <a:rPr lang="en-US" altLang="ko-KR" spc="-150" dirty="0" err="1"/>
              <a:t>softmax</a:t>
            </a:r>
            <a:r>
              <a:rPr lang="en-US" altLang="ko-KR" spc="-150" dirty="0"/>
              <a:t>’)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883472" y="3597221"/>
          <a:ext cx="346850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Embedding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story_maxlen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2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story_maxlen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,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797589" y="2993798"/>
          <a:ext cx="346850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Embedding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query_maxlen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2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query_maxlen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,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97589" y="3721269"/>
          <a:ext cx="346850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RNN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query_maxlen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,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2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797589" y="4448740"/>
          <a:ext cx="346850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Repeat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Vector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2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 </a:t>
                      </a:r>
                      <a:r>
                        <a:rPr lang="en-US" altLang="ko-KR" sz="1100" dirty="0" err="1">
                          <a:latin typeface="Cambria Math" panose="02040503050406030204" pitchFamily="18" charset="0"/>
                        </a:rPr>
                        <a:t>story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371299" y="5176211"/>
          <a:ext cx="346850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Merge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1100" baseline="0" dirty="0" err="1">
                          <a:latin typeface="Cambria Math" panose="02040503050406030204" pitchFamily="18" charset="0"/>
                        </a:rPr>
                        <a:t>story_maxlen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,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371299" y="5579121"/>
          <a:ext cx="346850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RNN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(#samples,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 50)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371299" y="5982031"/>
          <a:ext cx="346850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Dense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Output: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Cambria Math" panose="02040503050406030204" pitchFamily="18" charset="0"/>
                        </a:rPr>
                        <a:t>(</a:t>
                      </a:r>
                      <a:r>
                        <a:rPr lang="en-US" altLang="ko-KR" sz="1100" dirty="0" err="1">
                          <a:latin typeface="Cambria Math" panose="02040503050406030204" pitchFamily="18" charset="0"/>
                        </a:rPr>
                        <a:t>vocab_size</a:t>
                      </a:r>
                      <a:r>
                        <a:rPr lang="en-US" altLang="ko-KR" sz="1100" baseline="0" dirty="0">
                          <a:latin typeface="Cambria Math" panose="02040503050406030204" pitchFamily="18" charset="0"/>
                        </a:rPr>
                        <a:t>)</a:t>
                      </a:r>
                      <a:endParaRPr lang="ko-KR" altLang="en-US" sz="11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3748217" y="4176581"/>
            <a:ext cx="1672281" cy="97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0" idx="0"/>
          </p:cNvCxnSpPr>
          <p:nvPr/>
        </p:nvCxnSpPr>
        <p:spPr>
          <a:xfrm>
            <a:off x="8531841" y="3511958"/>
            <a:ext cx="0" cy="20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537520" y="4239429"/>
            <a:ext cx="0" cy="20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705600" y="4966900"/>
            <a:ext cx="733168" cy="18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3" idx="0"/>
          </p:cNvCxnSpPr>
          <p:nvPr/>
        </p:nvCxnSpPr>
        <p:spPr>
          <a:xfrm>
            <a:off x="6105551" y="5435291"/>
            <a:ext cx="0" cy="14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096000" y="5838201"/>
            <a:ext cx="0" cy="14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</p:spTree>
    <p:extLst>
      <p:ext uri="{BB962C8B-B14F-4D97-AF65-F5344CB8AC3E}">
        <p14:creationId xmlns:p14="http://schemas.microsoft.com/office/powerpoint/2010/main" val="55915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6" y="1184621"/>
            <a:ext cx="7550493" cy="55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3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39665"/>
            <a:ext cx="8248650" cy="51530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</p:spTree>
    <p:extLst>
      <p:ext uri="{BB962C8B-B14F-4D97-AF65-F5344CB8AC3E}">
        <p14:creationId xmlns:p14="http://schemas.microsoft.com/office/powerpoint/2010/main" val="1955883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9690" y="1257301"/>
          <a:ext cx="11871156" cy="4820739"/>
        </p:xfrm>
        <a:graphic>
          <a:graphicData uri="http://schemas.openxmlformats.org/drawingml/2006/table">
            <a:tbl>
              <a:tblPr/>
              <a:tblGrid>
                <a:gridCol w="79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2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21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72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71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85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53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6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11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method</a:t>
                      </a:r>
                      <a:endParaRPr lang="en-US" sz="11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dataset</a:t>
                      </a:r>
                      <a:endParaRPr lang="en-US" sz="11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loss</a:t>
                      </a:r>
                      <a:endParaRPr lang="en-US" sz="11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lang="en-US" sz="11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(40 epochs)</a:t>
                      </a:r>
                      <a:endParaRPr lang="en-US" sz="11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per epoch(sec)</a:t>
                      </a:r>
                      <a:endParaRPr lang="en-US" sz="11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373"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0.0111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189.7513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4.7438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0.1106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724.6786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18.117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553.1865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13.8297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0.964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123.3188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3.083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0.0296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438.1762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10.9544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386.4325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9.6608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373">
                <a:tc gridSpan="12"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7373"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1.5795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1505.6509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37.6413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Task2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1.4016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0.432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5537.4738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138.4368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1.4008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4916.1092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122.9027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1.5411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0.402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664.5363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17.7503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1.4146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0.403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3402.2927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85.6228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1.3894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3098.4964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77.4624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7373">
                <a:tc gridSpan="12"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7373"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0.6537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0.748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1953.9861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48.8497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Task8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0.4618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0.801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3661.8927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91.5473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358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0.0211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0.996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2723.166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68.0792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0.648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0.763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473.0594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11.8265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358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0.4157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0.833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2064.7481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51.6187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6321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lists&amp;sets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1830.59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45.7648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660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02279" y="1493553"/>
          <a:ext cx="10725530" cy="4758730"/>
        </p:xfrm>
        <a:graphic>
          <a:graphicData uri="http://schemas.openxmlformats.org/drawingml/2006/table">
            <a:tbl>
              <a:tblPr/>
              <a:tblGrid>
                <a:gridCol w="683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0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6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730">
                <a:tc>
                  <a:txBody>
                    <a:bodyPr/>
                    <a:lstStyle/>
                    <a:p>
                      <a:r>
                        <a:rPr 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method</a:t>
                      </a:r>
                      <a:endParaRPr lang="en-US" sz="9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dataset</a:t>
                      </a:r>
                      <a:endParaRPr 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loss</a:t>
                      </a:r>
                      <a:endParaRPr 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lang="en-US" sz="9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Time(40 epochs)</a:t>
                      </a:r>
                      <a:endParaRPr 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per epoch(sec)</a:t>
                      </a:r>
                      <a:endParaRPr 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b="1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5014" marR="45014" marT="22507" marB="22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coreference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0.2792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0.924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211.0054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5.2751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coreference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0.0031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845.2509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21.1313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coreference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614.2476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15.3562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coreference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0.2498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0.932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127.7841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3.1946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coreference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0.0392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546.7241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13.6681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coreference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0.0056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488.521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12.213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212">
                <a:tc gridSpan="12"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1.4805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0.355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315.4409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7.886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1.2646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1257.6979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31.4424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0.4289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0.803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930.8827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23.2721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1.463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178.7394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4.4685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1.2584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791.2188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19.7805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212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0.4666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706.5238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17.6631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212">
                <a:tc gridSpan="12"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0.9935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0.544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133.3905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3.3348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Task15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vocab size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0.8807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0.616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535.2709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13.3818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#training samples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0.5395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0.733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399.9702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9.9993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1.0027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0.566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109.7478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2.7437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#test samples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input_maxlen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26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0.9152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0.584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375.2918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9.3823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queries_maxlen</a:t>
                      </a:r>
                      <a:endParaRPr 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7212"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 deduction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0.5634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0.721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327.8346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8.1959</a:t>
                      </a:r>
                      <a:endParaRPr 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287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46487" y="1586814"/>
          <a:ext cx="9699025" cy="5181600"/>
        </p:xfrm>
        <a:graphic>
          <a:graphicData uri="http://schemas.openxmlformats.org/drawingml/2006/table">
            <a:tbl>
              <a:tblPr/>
              <a:tblGrid>
                <a:gridCol w="972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26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62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39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backend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method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dataset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loss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(40 epochs)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per epoch (sec)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THEANO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123.3188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3.083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0.0296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438.1762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10.9544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386.4325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9.6608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0.048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0.992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408.6006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10.215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2103.3654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52.5841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0.0001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1675.4784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41.887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THEANO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1.5411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0.402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664.5363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17.7503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1.4146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3402.2927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85.6228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1.3894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0.425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3098.4964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77.4624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1.5071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0.423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2330.543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58.2636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1.3809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11047.5851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276.1896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two support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1.4011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0.427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8521.5836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213.0396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Task14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THEANO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1.463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0.389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178.7394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4.4685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1.2584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791.2188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19.7805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GRU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0.4666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706.5238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17.6631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SimpleRNN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1.4764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0.375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682.1581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17.054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980"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reasoning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1.2351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0.461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3053.427</a:t>
                      </a:r>
                      <a:endParaRPr lang="en-US" sz="1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76.3357</a:t>
                      </a:r>
                      <a:endParaRPr lang="en-US" sz="1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1405" y="1103011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Backend </a:t>
            </a:r>
            <a:r>
              <a:rPr lang="ko-KR" altLang="en-US" spc="-150" dirty="0"/>
              <a:t>성능 비교</a:t>
            </a:r>
          </a:p>
        </p:txBody>
      </p:sp>
    </p:spTree>
    <p:extLst>
      <p:ext uri="{BB962C8B-B14F-4D97-AF65-F5344CB8AC3E}">
        <p14:creationId xmlns:p14="http://schemas.microsoft.com/office/powerpoint/2010/main" val="3968830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1405" y="38717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3.4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</a:rPr>
              <a:t>Keras</a:t>
            </a: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코드 예제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458908" y="2296986"/>
          <a:ext cx="738591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TASK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N-gram Classifier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Our model</a:t>
                      </a:r>
                      <a:r>
                        <a:rPr lang="en-US" altLang="ko-KR" spc="-150" baseline="0" dirty="0"/>
                        <a:t> (GRU)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1-Single Supporting Fact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36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100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2-Two Supporting</a:t>
                      </a:r>
                      <a:r>
                        <a:rPr lang="en-US" altLang="ko-KR" spc="-150" baseline="0" dirty="0"/>
                        <a:t> Fact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2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42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8-Lists/Sets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40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99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11-Basic </a:t>
                      </a:r>
                      <a:r>
                        <a:rPr lang="en-US" altLang="ko-KR" spc="-150" dirty="0" err="1"/>
                        <a:t>Coreference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29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100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14-Time Reasoning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19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80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/>
                        <a:t>15-Basic Deduction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20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pc="-150" dirty="0"/>
                        <a:t>73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1405" y="1458097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Test Accuracy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06207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771" b="7262"/>
          <a:stretch/>
        </p:blipFill>
        <p:spPr>
          <a:xfrm>
            <a:off x="6351374" y="4324865"/>
            <a:ext cx="3756454" cy="2388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405" y="387178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934275"/>
            <a:ext cx="10684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딥러닝을</a:t>
            </a:r>
            <a:r>
              <a:rPr lang="ko-KR" altLang="en-US" spc="-150" dirty="0"/>
              <a:t> 이용하여 만든 인공지능 서비스</a:t>
            </a:r>
            <a:r>
              <a:rPr lang="en-US" altLang="ko-KR" spc="-150" dirty="0"/>
              <a:t> : </a:t>
            </a:r>
            <a:r>
              <a:rPr lang="ko-KR" altLang="en-US" spc="-150" dirty="0"/>
              <a:t>인공 지능 비서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구글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어시스턴트</a:t>
            </a:r>
            <a:r>
              <a:rPr lang="en-US" altLang="ko-KR" spc="-150" dirty="0"/>
              <a:t>, </a:t>
            </a:r>
            <a:r>
              <a:rPr lang="ko-KR" altLang="en-US" spc="-150" dirty="0" err="1"/>
              <a:t>구글</a:t>
            </a:r>
            <a:r>
              <a:rPr lang="ko-KR" altLang="en-US" spc="-150" dirty="0"/>
              <a:t> 홈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/>
              <a:t> </a:t>
            </a:r>
            <a:r>
              <a:rPr lang="ko-KR" altLang="en-US" spc="-150" dirty="0" err="1"/>
              <a:t>페이스북의</a:t>
            </a:r>
            <a:r>
              <a:rPr lang="ko-KR" altLang="en-US" spc="-150" dirty="0"/>
              <a:t> </a:t>
            </a:r>
            <a:r>
              <a:rPr lang="en-US" altLang="ko-KR" spc="-150" dirty="0"/>
              <a:t>‘</a:t>
            </a:r>
            <a:r>
              <a:rPr lang="ko-KR" altLang="en-US" spc="-150" dirty="0" err="1"/>
              <a:t>자비스</a:t>
            </a:r>
            <a:r>
              <a:rPr lang="en-US" altLang="ko-KR" spc="-150" dirty="0"/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아마존 에코 </a:t>
            </a:r>
            <a:r>
              <a:rPr lang="en-US" altLang="ko-KR" spc="-150" dirty="0"/>
              <a:t>‘</a:t>
            </a:r>
            <a:r>
              <a:rPr lang="ko-KR" altLang="en-US" spc="-150" dirty="0" err="1"/>
              <a:t>알렉사</a:t>
            </a:r>
            <a:r>
              <a:rPr lang="en-US" altLang="ko-KR" spc="-150" dirty="0"/>
              <a:t>’</a:t>
            </a:r>
            <a:r>
              <a:rPr lang="ko-KR" altLang="en-US" spc="-150" dirty="0"/>
              <a:t>의 경우</a:t>
            </a:r>
            <a:r>
              <a:rPr lang="en-US" altLang="ko-KR" spc="-150" dirty="0"/>
              <a:t>, </a:t>
            </a:r>
            <a:br>
              <a:rPr lang="en-US" altLang="ko-KR" spc="-150" dirty="0"/>
            </a:br>
            <a:r>
              <a:rPr lang="ko-KR" altLang="en-US" spc="-150" dirty="0"/>
              <a:t>아직 사람을 구분해서 이해하지는 못함</a:t>
            </a:r>
            <a:r>
              <a:rPr lang="en-US" altLang="ko-KR" spc="-150" dirty="0"/>
              <a:t>.</a:t>
            </a:r>
            <a:br>
              <a:rPr lang="en-US" altLang="ko-KR" spc="-150" dirty="0"/>
            </a:br>
            <a:r>
              <a:rPr lang="ko-KR" altLang="en-US" spc="-150" dirty="0"/>
              <a:t>미국에서 </a:t>
            </a:r>
            <a:r>
              <a:rPr lang="en-US" altLang="ko-KR" spc="-150" dirty="0"/>
              <a:t>6</a:t>
            </a:r>
            <a:r>
              <a:rPr lang="ko-KR" altLang="en-US" spc="-150" dirty="0"/>
              <a:t>살 자녀가 고가의 인형의 집과 과자를 주문해달라고 요청하여 부모도 모르는 사이에 결제까지 되어 배송이 된 경우가 있었음</a:t>
            </a:r>
            <a:r>
              <a:rPr lang="en-US" altLang="ko-KR" spc="-150" dirty="0"/>
              <a:t>. </a:t>
            </a:r>
            <a:r>
              <a:rPr lang="ko-KR" altLang="en-US" spc="-150" dirty="0"/>
              <a:t>그 뒤 </a:t>
            </a:r>
            <a:r>
              <a:rPr lang="en-US" altLang="ko-KR" spc="-150" dirty="0"/>
              <a:t>TV </a:t>
            </a:r>
            <a:r>
              <a:rPr lang="ko-KR" altLang="en-US" spc="-150" dirty="0"/>
              <a:t>뉴스에서 이 소식을 전했을 때</a:t>
            </a:r>
            <a:r>
              <a:rPr lang="en-US" altLang="ko-KR" spc="-150" dirty="0"/>
              <a:t>, </a:t>
            </a:r>
            <a:r>
              <a:rPr lang="ko-KR" altLang="en-US" spc="-150" dirty="0"/>
              <a:t>뉴스 앵커가 </a:t>
            </a:r>
            <a:r>
              <a:rPr lang="en-US" altLang="ko-KR" spc="-150" dirty="0"/>
              <a:t>“</a:t>
            </a:r>
            <a:r>
              <a:rPr lang="ko-KR" altLang="en-US" spc="-150" dirty="0" err="1"/>
              <a:t>알렉사</a:t>
            </a:r>
            <a:r>
              <a:rPr lang="en-US" altLang="ko-KR" spc="-150" dirty="0"/>
              <a:t>, </a:t>
            </a:r>
            <a:r>
              <a:rPr lang="ko-KR" altLang="en-US" spc="-150" dirty="0"/>
              <a:t>인형의 집을 주문해 주세요</a:t>
            </a:r>
            <a:r>
              <a:rPr lang="en-US" altLang="ko-KR" spc="-150" dirty="0"/>
              <a:t>”</a:t>
            </a:r>
            <a:r>
              <a:rPr lang="ko-KR" altLang="en-US" spc="-150" dirty="0"/>
              <a:t>라는 말을 듣고 각 가정의 </a:t>
            </a:r>
            <a:r>
              <a:rPr lang="en-US" altLang="ko-KR" spc="-150" dirty="0"/>
              <a:t>“</a:t>
            </a:r>
            <a:r>
              <a:rPr lang="ko-KR" altLang="en-US" spc="-150" dirty="0" err="1"/>
              <a:t>알렉사</a:t>
            </a:r>
            <a:r>
              <a:rPr lang="en-US" altLang="ko-KR" spc="-150" dirty="0"/>
              <a:t>”</a:t>
            </a:r>
            <a:r>
              <a:rPr lang="ko-KR" altLang="en-US" spc="-150" dirty="0"/>
              <a:t>들이 주인의 명령으로 착각하여 아마존에 잇따라 주문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pic>
        <p:nvPicPr>
          <p:cNvPr id="1026" name="Picture 2" descr="구글 어시스턴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15" y="4379944"/>
            <a:ext cx="4482328" cy="23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27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and-everything-nice.biz/shop/images/uploads/Car%20Collection/carthank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71" y="1814286"/>
            <a:ext cx="6299199" cy="39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22601"/>
            <a:ext cx="10684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딥러닝을</a:t>
            </a:r>
            <a:r>
              <a:rPr lang="ko-KR" altLang="en-US" spc="-150" dirty="0"/>
              <a:t> 이용하여 만든 인공지능 서비스</a:t>
            </a:r>
            <a:r>
              <a:rPr lang="en-US" altLang="ko-KR" spc="-150" dirty="0"/>
              <a:t> : </a:t>
            </a:r>
            <a:r>
              <a:rPr lang="ko-KR" altLang="en-US" spc="-150" dirty="0"/>
              <a:t>안내 서비스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일본의 소프트뱅크의 로봇 </a:t>
            </a:r>
            <a:r>
              <a:rPr lang="en-US" altLang="ko-KR" spc="-150" dirty="0"/>
              <a:t>‘</a:t>
            </a:r>
            <a:r>
              <a:rPr lang="ko-KR" altLang="en-US" spc="-150" dirty="0" err="1"/>
              <a:t>페퍼</a:t>
            </a:r>
            <a:r>
              <a:rPr lang="ko-KR" altLang="en-US" spc="-150" dirty="0"/>
              <a:t> </a:t>
            </a:r>
            <a:r>
              <a:rPr lang="en-US" altLang="ko-KR" spc="-150" dirty="0"/>
              <a:t>(Pepper)’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마트나</a:t>
            </a:r>
            <a:r>
              <a:rPr lang="ko-KR" altLang="en-US" spc="-150" dirty="0"/>
              <a:t> 가라오케</a:t>
            </a:r>
            <a:r>
              <a:rPr lang="en-US" altLang="ko-KR" spc="-150" dirty="0"/>
              <a:t>, </a:t>
            </a:r>
            <a:r>
              <a:rPr lang="ko-KR" altLang="en-US" spc="-150" dirty="0"/>
              <a:t>은행 등지에서 손님 안내 등 서비스를 제공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고객 쪽으로 몸을 돌려 농담을 던지기도 하고</a:t>
            </a:r>
            <a:r>
              <a:rPr lang="en-US" altLang="ko-KR" spc="-150" dirty="0"/>
              <a:t>, IBM</a:t>
            </a:r>
            <a:r>
              <a:rPr lang="ko-KR" altLang="en-US" spc="-150" dirty="0"/>
              <a:t>의 </a:t>
            </a:r>
            <a:r>
              <a:rPr lang="en-US" altLang="ko-KR" spc="-150" dirty="0"/>
              <a:t>AI ‘</a:t>
            </a:r>
            <a:r>
              <a:rPr lang="ko-KR" altLang="en-US" spc="-150" dirty="0" err="1"/>
              <a:t>왓슨</a:t>
            </a:r>
            <a:r>
              <a:rPr lang="en-US" altLang="ko-KR" spc="-150" dirty="0"/>
              <a:t>’</a:t>
            </a:r>
            <a:r>
              <a:rPr lang="ko-KR" altLang="en-US" spc="-150" dirty="0"/>
              <a:t>을</a:t>
            </a:r>
            <a:r>
              <a:rPr lang="en-US" altLang="ko-KR" spc="-150" dirty="0"/>
              <a:t> </a:t>
            </a:r>
            <a:r>
              <a:rPr lang="ko-KR" altLang="en-US" spc="-150" dirty="0"/>
              <a:t>탑재하여 상대방의 표정과 말투도 감지</a:t>
            </a:r>
            <a:r>
              <a:rPr lang="en-US" altLang="ko-KR" spc="-150" dirty="0"/>
              <a:t>.</a:t>
            </a:r>
          </a:p>
        </p:txBody>
      </p:sp>
      <p:pic>
        <p:nvPicPr>
          <p:cNvPr id="8" name="Picture 2" descr="소프트뱅크 페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04" y="3336324"/>
            <a:ext cx="6480878" cy="3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5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22601"/>
            <a:ext cx="10684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딥러닝을</a:t>
            </a:r>
            <a:r>
              <a:rPr lang="ko-KR" altLang="en-US" spc="-150" dirty="0"/>
              <a:t> 이용하여 만든 인공지능 서비스</a:t>
            </a:r>
            <a:r>
              <a:rPr lang="en-US" altLang="ko-KR" spc="-150" dirty="0"/>
              <a:t> : </a:t>
            </a:r>
            <a:r>
              <a:rPr lang="ko-KR" altLang="en-US" spc="-150" dirty="0"/>
              <a:t>번역기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구글</a:t>
            </a:r>
            <a:r>
              <a:rPr lang="ko-KR" altLang="en-US" spc="-150" dirty="0"/>
              <a:t> 번역기</a:t>
            </a:r>
            <a:endParaRPr lang="en-US" altLang="ko-KR" spc="-1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인간이 언어를 구사하는 방식과 유사한 전체 문장을 하나의 번역단위로 간주해 한 번에 번역하는</a:t>
            </a:r>
            <a:br>
              <a:rPr lang="en-US" altLang="ko-KR" spc="-150" dirty="0"/>
            </a:br>
            <a:r>
              <a:rPr lang="en-US" altLang="ko-KR" spc="-150" dirty="0"/>
              <a:t>‘</a:t>
            </a:r>
            <a:r>
              <a:rPr lang="ko-KR" altLang="en-US" spc="-150" dirty="0" err="1"/>
              <a:t>구글</a:t>
            </a:r>
            <a:r>
              <a:rPr lang="ko-KR" altLang="en-US" spc="-150" dirty="0"/>
              <a:t> 신경망</a:t>
            </a:r>
            <a:r>
              <a:rPr lang="en-US" altLang="ko-KR" spc="-150" dirty="0"/>
              <a:t> </a:t>
            </a:r>
            <a:r>
              <a:rPr lang="ko-KR" altLang="en-US" spc="-150" dirty="0"/>
              <a:t>기계번역</a:t>
            </a:r>
            <a:r>
              <a:rPr lang="en-US" altLang="ko-KR" spc="-150" dirty="0"/>
              <a:t>’ </a:t>
            </a:r>
            <a:r>
              <a:rPr lang="ko-KR" altLang="en-US" spc="-150" dirty="0"/>
              <a:t>기술을 적용</a:t>
            </a:r>
            <a:r>
              <a:rPr lang="en-US" altLang="ko-KR" spc="-15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알파고를</a:t>
            </a:r>
            <a:r>
              <a:rPr lang="ko-KR" altLang="en-US" spc="-150" dirty="0"/>
              <a:t> 탑재했던 하드웨어 </a:t>
            </a:r>
            <a:r>
              <a:rPr lang="en-US" altLang="ko-KR" spc="-150" dirty="0"/>
              <a:t>‘TPU (Tensor Processing Unit)’</a:t>
            </a:r>
            <a:r>
              <a:rPr lang="ko-KR" altLang="en-US" spc="-150" dirty="0"/>
              <a:t>를 사용하여 번역 속도 향상</a:t>
            </a:r>
            <a:r>
              <a:rPr lang="en-US" altLang="ko-KR" spc="-15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번역오류가 </a:t>
            </a:r>
            <a:r>
              <a:rPr lang="en-US" altLang="ko-KR" spc="-150" dirty="0"/>
              <a:t>55%</a:t>
            </a:r>
            <a:r>
              <a:rPr lang="ko-KR" altLang="en-US" spc="-150" dirty="0"/>
              <a:t>에서 </a:t>
            </a:r>
            <a:r>
              <a:rPr lang="en-US" altLang="ko-KR" spc="-150" dirty="0"/>
              <a:t>85%</a:t>
            </a:r>
            <a:r>
              <a:rPr lang="ko-KR" altLang="en-US" spc="-150" dirty="0"/>
              <a:t>가량 현저히 감소</a:t>
            </a:r>
            <a:r>
              <a:rPr lang="en-US" altLang="ko-KR" spc="-15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4545176"/>
            <a:ext cx="4448433" cy="1850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09" y="4423589"/>
            <a:ext cx="5581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405" y="387178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</a:rPr>
              <a:t>1. Deep Learning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</a:rPr>
              <a:t>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988539"/>
            <a:ext cx="12192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1405" y="1222601"/>
            <a:ext cx="10684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딥러닝을</a:t>
            </a:r>
            <a:r>
              <a:rPr lang="ko-KR" altLang="en-US" spc="-150" dirty="0"/>
              <a:t> 이용하여 만든 인공지능 서비스</a:t>
            </a:r>
            <a:r>
              <a:rPr lang="en-US" altLang="ko-KR" spc="-150" dirty="0"/>
              <a:t> : </a:t>
            </a:r>
            <a:r>
              <a:rPr lang="ko-KR" altLang="en-US" spc="-150" dirty="0" err="1"/>
              <a:t>자율주행차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구글</a:t>
            </a:r>
            <a:r>
              <a:rPr lang="ko-KR" altLang="en-US" spc="-150" dirty="0"/>
              <a:t> 자율주행 계열사 </a:t>
            </a:r>
            <a:r>
              <a:rPr lang="ko-KR" altLang="en-US" spc="-150" dirty="0" err="1"/>
              <a:t>웨이모</a:t>
            </a:r>
            <a:r>
              <a:rPr lang="en-US" altLang="ko-KR" spc="-150" dirty="0"/>
              <a:t>, </a:t>
            </a:r>
            <a:r>
              <a:rPr lang="ko-KR" altLang="en-US" spc="-150" dirty="0" err="1"/>
              <a:t>테슬라</a:t>
            </a:r>
            <a:endParaRPr lang="en-US" altLang="ko-KR" spc="-1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급박한 상황발생으로 운전자가 자동차 </a:t>
            </a:r>
            <a:r>
              <a:rPr lang="ko-KR" altLang="en-US" spc="-150" dirty="0" err="1"/>
              <a:t>제어권을</a:t>
            </a:r>
            <a:r>
              <a:rPr lang="ko-KR" altLang="en-US" spc="-150" dirty="0"/>
              <a:t> 넘겨받는 </a:t>
            </a:r>
            <a:r>
              <a:rPr lang="en-US" altLang="ko-KR" spc="-150" dirty="0"/>
              <a:t>‘</a:t>
            </a:r>
            <a:r>
              <a:rPr lang="ko-KR" altLang="en-US" spc="-150" dirty="0"/>
              <a:t>시스템 해제</a:t>
            </a:r>
            <a:r>
              <a:rPr lang="en-US" altLang="ko-KR" spc="-150" dirty="0"/>
              <a:t>’ </a:t>
            </a:r>
            <a:r>
              <a:rPr lang="ko-KR" altLang="en-US" spc="-150" dirty="0"/>
              <a:t>건수가 감소</a:t>
            </a:r>
            <a:r>
              <a:rPr lang="en-US" altLang="ko-KR" spc="-150" dirty="0"/>
              <a:t>.</a:t>
            </a:r>
            <a:br>
              <a:rPr lang="en-US" altLang="ko-KR" spc="-150" dirty="0"/>
            </a:br>
            <a:r>
              <a:rPr lang="ko-KR" altLang="en-US" spc="-150" dirty="0" err="1"/>
              <a:t>구글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웨이모의</a:t>
            </a:r>
            <a:r>
              <a:rPr lang="ko-KR" altLang="en-US" spc="-150" dirty="0"/>
              <a:t> 경우 </a:t>
            </a:r>
            <a:r>
              <a:rPr lang="en-US" altLang="ko-KR" spc="-150" dirty="0"/>
              <a:t>5000</a:t>
            </a:r>
            <a:r>
              <a:rPr lang="ko-KR" altLang="en-US" spc="-150" dirty="0"/>
              <a:t>마일당 한 번 꼴로 운전자가 자율주행 시스템 대신 운전대를 잡고</a:t>
            </a:r>
            <a:r>
              <a:rPr lang="en-US" altLang="ko-KR" spc="-150" dirty="0"/>
              <a:t>, </a:t>
            </a:r>
            <a:br>
              <a:rPr lang="en-US" altLang="ko-KR" spc="-150" dirty="0"/>
            </a:br>
            <a:r>
              <a:rPr lang="ko-KR" altLang="en-US" spc="-150" dirty="0" err="1"/>
              <a:t>테슬라는</a:t>
            </a:r>
            <a:r>
              <a:rPr lang="ko-KR" altLang="en-US" spc="-150" dirty="0"/>
              <a:t> </a:t>
            </a:r>
            <a:r>
              <a:rPr lang="en-US" altLang="ko-KR" spc="-150" dirty="0"/>
              <a:t>3.5</a:t>
            </a:r>
            <a:r>
              <a:rPr lang="ko-KR" altLang="en-US" spc="-150" dirty="0"/>
              <a:t>마일당 한 번 꼴로 운전자개입이 발생</a:t>
            </a:r>
            <a:r>
              <a:rPr lang="en-US" altLang="ko-KR" spc="-15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/>
          </a:p>
        </p:txBody>
      </p:sp>
      <p:pic>
        <p:nvPicPr>
          <p:cNvPr id="4098" name="Picture 2" descr="8eb55801586c7de002d0e60910761ce0_14314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66" y="3675188"/>
            <a:ext cx="4199895" cy="276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구글 웨이모 퍼시피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35" y="3675188"/>
            <a:ext cx="4794560" cy="276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8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3">
      <a:majorFont>
        <a:latin typeface="한컴 윤고딕 240"/>
        <a:ea typeface="한컴 윤고딕 240"/>
        <a:cs typeface=""/>
      </a:majorFont>
      <a:minorFont>
        <a:latin typeface="한컴 윤고딕 240"/>
        <a:ea typeface="한컴 윤고딕 24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8891</TotalTime>
  <Words>3910</Words>
  <Application>Microsoft Office PowerPoint</Application>
  <PresentationFormat>와이드스크린</PresentationFormat>
  <Paragraphs>982</Paragraphs>
  <Slides>60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나눔고딕</vt:lpstr>
      <vt:lpstr>돋움</vt:lpstr>
      <vt:lpstr>맑은 고딕</vt:lpstr>
      <vt:lpstr>한컴 윤고딕 240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Sarah</dc:creator>
  <cp:lastModifiedBy>heeki</cp:lastModifiedBy>
  <cp:revision>240</cp:revision>
  <dcterms:created xsi:type="dcterms:W3CDTF">2016-07-15T07:26:19Z</dcterms:created>
  <dcterms:modified xsi:type="dcterms:W3CDTF">2020-08-27T02:56:10Z</dcterms:modified>
</cp:coreProperties>
</file>